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5" r:id="rId2"/>
  </p:sldMasterIdLst>
  <p:notesMasterIdLst>
    <p:notesMasterId r:id="rId29"/>
  </p:notesMasterIdLst>
  <p:sldIdLst>
    <p:sldId id="265" r:id="rId3"/>
    <p:sldId id="256" r:id="rId4"/>
    <p:sldId id="257" r:id="rId5"/>
    <p:sldId id="258" r:id="rId6"/>
    <p:sldId id="267" r:id="rId7"/>
    <p:sldId id="268" r:id="rId8"/>
    <p:sldId id="269" r:id="rId9"/>
    <p:sldId id="270" r:id="rId10"/>
    <p:sldId id="266" r:id="rId11"/>
    <p:sldId id="271" r:id="rId12"/>
    <p:sldId id="263" r:id="rId13"/>
    <p:sldId id="273" r:id="rId14"/>
    <p:sldId id="286" r:id="rId15"/>
    <p:sldId id="287" r:id="rId16"/>
    <p:sldId id="5927" r:id="rId17"/>
    <p:sldId id="276" r:id="rId18"/>
    <p:sldId id="275" r:id="rId19"/>
    <p:sldId id="278" r:id="rId20"/>
    <p:sldId id="277" r:id="rId21"/>
    <p:sldId id="280" r:id="rId22"/>
    <p:sldId id="279" r:id="rId23"/>
    <p:sldId id="281" r:id="rId24"/>
    <p:sldId id="282" r:id="rId25"/>
    <p:sldId id="284" r:id="rId26"/>
    <p:sldId id="283" r:id="rId27"/>
    <p:sldId id="26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adley Marazas" initials="BM" lastIdx="7" clrIdx="0">
    <p:extLst>
      <p:ext uri="{19B8F6BF-5375-455C-9EA6-DF929625EA0E}">
        <p15:presenceInfo xmlns:p15="http://schemas.microsoft.com/office/powerpoint/2012/main" userId="S::bmarazas@crestron.com::380d2fae-57e6-4eb1-8f96-2e9dc4c06be2" providerId="AD"/>
      </p:ext>
    </p:extLst>
  </p:cmAuthor>
  <p:cmAuthor id="2" name="Eric Rosenberg" initials="ER" lastIdx="4" clrIdx="1">
    <p:extLst>
      <p:ext uri="{19B8F6BF-5375-455C-9EA6-DF929625EA0E}">
        <p15:presenceInfo xmlns:p15="http://schemas.microsoft.com/office/powerpoint/2012/main" userId="S::erosenberg@crestron.com::11662156-2e12-4714-9cb3-6b39d96d102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68"/>
    <p:restoredTop sz="94830"/>
  </p:normalViewPr>
  <p:slideViewPr>
    <p:cSldViewPr snapToGrid="0" snapToObjects="1">
      <p:cViewPr varScale="1">
        <p:scale>
          <a:sx n="121" d="100"/>
          <a:sy n="121" d="100"/>
        </p:scale>
        <p:origin x="86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0CDCAE-68C0-334B-9F46-D4D1B30F0BFA}" type="datetimeFigureOut">
              <a:rPr lang="en-US" smtClean="0"/>
              <a:t>11/30/20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C0E9B4-FB23-8541-9166-BB6DB65B1DD7}" type="slidenum">
              <a:rPr lang="en-US" smtClean="0"/>
              <a:t>‹#›</a:t>
            </a:fld>
            <a:endParaRPr lang="en-US"/>
          </a:p>
        </p:txBody>
      </p:sp>
    </p:spTree>
    <p:extLst>
      <p:ext uri="{BB962C8B-B14F-4D97-AF65-F5344CB8AC3E}">
        <p14:creationId xmlns:p14="http://schemas.microsoft.com/office/powerpoint/2010/main" val="4096986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494F53"/>
                </a:solidFill>
                <a:effectLst/>
                <a:latin typeface="Arial" panose="020B0604020202020204" pitchFamily="34" charset="0"/>
              </a:rPr>
              <a:t>It is an ideal solution for applications that require integrating AV-over-IP into existing </a:t>
            </a:r>
            <a:r>
              <a:rPr lang="en-US" b="0" i="0" err="1">
                <a:solidFill>
                  <a:srgbClr val="494F53"/>
                </a:solidFill>
                <a:effectLst/>
                <a:latin typeface="Arial" panose="020B0604020202020204" pitchFamily="34" charset="0"/>
              </a:rPr>
              <a:t>HDBaseT</a:t>
            </a:r>
            <a:r>
              <a:rPr lang="en-US" b="0" i="0">
                <a:solidFill>
                  <a:srgbClr val="494F53"/>
                </a:solidFill>
                <a:effectLst/>
                <a:latin typeface="Arial" panose="020B0604020202020204" pitchFamily="34" charset="0"/>
              </a:rPr>
              <a:t> systems or expanding an existing room system for broader distribution. The DM-NVX-E760 offers full DM NVX product compatibility and support for Crestron DigitalMedia including DM matrix switchers, all-in-one DMPS systems, and DM Lite®. It also makes it easy to add wall plate transmitters to any installation, just choose the right DM or DM Lite wall plate and connect to the DM-NVX-E760</a:t>
            </a:r>
            <a:endParaRPr lang="en-US"/>
          </a:p>
        </p:txBody>
      </p:sp>
      <p:sp>
        <p:nvSpPr>
          <p:cNvPr id="4" name="Slide Number Placeholder 3"/>
          <p:cNvSpPr>
            <a:spLocks noGrp="1"/>
          </p:cNvSpPr>
          <p:nvPr>
            <p:ph type="sldNum" sz="quarter" idx="5"/>
          </p:nvPr>
        </p:nvSpPr>
        <p:spPr/>
        <p:txBody>
          <a:bodyPr/>
          <a:lstStyle/>
          <a:p>
            <a:fld id="{8152DA54-067A-F642-A04B-EDAC436D4E5A}" type="slidenum">
              <a:rPr lang="en-US" smtClean="0"/>
              <a:t>15</a:t>
            </a:fld>
            <a:endParaRPr lang="en-US"/>
          </a:p>
        </p:txBody>
      </p:sp>
    </p:spTree>
    <p:extLst>
      <p:ext uri="{BB962C8B-B14F-4D97-AF65-F5344CB8AC3E}">
        <p14:creationId xmlns:p14="http://schemas.microsoft.com/office/powerpoint/2010/main" val="254962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C0E9B4-FB23-8541-9166-BB6DB65B1DD7}" type="slidenum">
              <a:rPr lang="en-US" smtClean="0"/>
              <a:t>19</a:t>
            </a:fld>
            <a:endParaRPr lang="en-US"/>
          </a:p>
        </p:txBody>
      </p:sp>
    </p:spTree>
    <p:extLst>
      <p:ext uri="{BB962C8B-B14F-4D97-AF65-F5344CB8AC3E}">
        <p14:creationId xmlns:p14="http://schemas.microsoft.com/office/powerpoint/2010/main" val="23858320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4" name="Picture 3" descr="A picture containing indoor, photo, sitting, table&#10;&#10;Description automatically generated">
            <a:extLst>
              <a:ext uri="{FF2B5EF4-FFF2-40B4-BE49-F238E27FC236}">
                <a16:creationId xmlns:a16="http://schemas.microsoft.com/office/drawing/2014/main" id="{F12C41DF-7955-B449-89EA-29CAA1632037}"/>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342898" y="304797"/>
            <a:ext cx="11506200" cy="5867397"/>
          </a:xfrm>
          <a:prstGeom prst="rect">
            <a:avLst/>
          </a:prstGeom>
        </p:spPr>
      </p:pic>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a:xfrm>
            <a:off x="342900" y="869430"/>
            <a:ext cx="6267762" cy="4738140"/>
          </a:xfrm>
        </p:spPr>
        <p:txBody>
          <a:bodyPr/>
          <a:lstStyle>
            <a:lvl1pPr algn="l">
              <a:lnSpc>
                <a:spcPct val="150000"/>
              </a:lnSpc>
              <a:spcAft>
                <a:spcPts val="2400"/>
              </a:spcAft>
              <a:defRPr>
                <a:solidFill>
                  <a:schemeClr val="tx2"/>
                </a:solidFill>
              </a:defRPr>
            </a:lvl1pPr>
          </a:lstStyle>
          <a:p>
            <a:r>
              <a:rPr lang="en-US" dirty="0"/>
              <a:t>Presentation Title</a:t>
            </a:r>
          </a:p>
        </p:txBody>
      </p:sp>
      <p:cxnSp>
        <p:nvCxnSpPr>
          <p:cNvPr id="7" name="Straight Connector 6">
            <a:extLst>
              <a:ext uri="{FF2B5EF4-FFF2-40B4-BE49-F238E27FC236}">
                <a16:creationId xmlns:a16="http://schemas.microsoft.com/office/drawing/2014/main" id="{5B72A5A5-404E-4B40-B90E-20B97CC84047}"/>
              </a:ext>
            </a:extLst>
          </p:cNvPr>
          <p:cNvCxnSpPr>
            <a:cxnSpLocks/>
          </p:cNvCxnSpPr>
          <p:nvPr userDrawn="1"/>
        </p:nvCxnSpPr>
        <p:spPr>
          <a:xfrm flipH="1">
            <a:off x="342900" y="304800"/>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A2DAEF6-EC91-4342-B75E-72D7E9F2C91A}"/>
              </a:ext>
            </a:extLst>
          </p:cNvPr>
          <p:cNvCxnSpPr>
            <a:cxnSpLocks/>
          </p:cNvCxnSpPr>
          <p:nvPr userDrawn="1"/>
        </p:nvCxnSpPr>
        <p:spPr>
          <a:xfrm flipH="1">
            <a:off x="342900" y="6172201"/>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180491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ga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5D01ED2-E14C-2843-A52C-ADD823CDDECF}"/>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328548" y="314540"/>
            <a:ext cx="11534902" cy="5857660"/>
          </a:xfrm>
          <a:prstGeom prst="rect">
            <a:avLst/>
          </a:prstGeom>
        </p:spPr>
      </p:pic>
      <p:sp>
        <p:nvSpPr>
          <p:cNvPr id="4" name="TextBox 3">
            <a:extLst>
              <a:ext uri="{FF2B5EF4-FFF2-40B4-BE49-F238E27FC236}">
                <a16:creationId xmlns:a16="http://schemas.microsoft.com/office/drawing/2014/main" id="{0A82CDB4-6B19-BC4B-9859-3FEC1DD9012D}"/>
              </a:ext>
            </a:extLst>
          </p:cNvPr>
          <p:cNvSpPr txBox="1"/>
          <p:nvPr userDrawn="1"/>
        </p:nvSpPr>
        <p:spPr>
          <a:xfrm>
            <a:off x="549449" y="5756702"/>
            <a:ext cx="9319379" cy="276999"/>
          </a:xfrm>
          <a:prstGeom prst="rect">
            <a:avLst/>
          </a:prstGeom>
          <a:noFill/>
        </p:spPr>
        <p:txBody>
          <a:bodyPr wrap="square" lIns="0" tIns="0" rIns="0" bIns="0" rtlCol="0">
            <a:spAutoFit/>
          </a:bodyPr>
          <a:lstStyle/>
          <a:p>
            <a:pPr>
              <a:lnSpc>
                <a:spcPct val="100000"/>
              </a:lnSpc>
            </a:pPr>
            <a:r>
              <a:rPr lang="en-US" sz="900" b="0" i="0" dirty="0">
                <a:solidFill>
                  <a:schemeClr val="tx1">
                    <a:lumMod val="60000"/>
                    <a:lumOff val="40000"/>
                  </a:schemeClr>
                </a:solidFill>
                <a:latin typeface="Arial Narrow" panose="020B0604020202020204" pitchFamily="34" charset="0"/>
                <a:cs typeface="Arial Narrow" panose="020B0604020202020204" pitchFamily="34" charset="0"/>
              </a:rPr>
              <a:t>All brand names, product names, and trademarks are the property of their respective owners. Certain trademarks, registered trademarks, and trade names may be used in this document to refer to either the entities claiming the marks and names or their products. Crestron disclaims any proprietary interest in the marks and names of others. Crestron is not responsible for errors in typography or photography. ©2020 Crestron Electronics, Inc.</a:t>
            </a:r>
          </a:p>
        </p:txBody>
      </p:sp>
    </p:spTree>
    <p:extLst>
      <p:ext uri="{BB962C8B-B14F-4D97-AF65-F5344CB8AC3E}">
        <p14:creationId xmlns:p14="http://schemas.microsoft.com/office/powerpoint/2010/main" val="362230129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C0BDC5-02F8-EF46-99E4-76AED58F29A0}"/>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0039929" y="6339670"/>
            <a:ext cx="1846114" cy="211534"/>
          </a:xfrm>
          <a:prstGeom prst="rect">
            <a:avLst/>
          </a:prstGeom>
        </p:spPr>
      </p:pic>
    </p:spTree>
    <p:extLst>
      <p:ext uri="{BB962C8B-B14F-4D97-AF65-F5344CB8AC3E}">
        <p14:creationId xmlns:p14="http://schemas.microsoft.com/office/powerpoint/2010/main" val="30621688"/>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p:txBody>
          <a:bodyPr/>
          <a:lstStyle>
            <a:lvl1pPr>
              <a:defRPr/>
            </a:lvl1pPr>
          </a:lstStyle>
          <a:p>
            <a:r>
              <a:rPr lang="en-US" dirty="0"/>
              <a:t>Presentation Title</a:t>
            </a:r>
          </a:p>
        </p:txBody>
      </p:sp>
      <p:sp>
        <p:nvSpPr>
          <p:cNvPr id="11" name="Text Placeholder 10">
            <a:extLst>
              <a:ext uri="{FF2B5EF4-FFF2-40B4-BE49-F238E27FC236}">
                <a16:creationId xmlns:a16="http://schemas.microsoft.com/office/drawing/2014/main" id="{9E3EC50F-26D4-4343-9324-FDCDC50EB005}"/>
              </a:ext>
            </a:extLst>
          </p:cNvPr>
          <p:cNvSpPr>
            <a:spLocks noGrp="1"/>
          </p:cNvSpPr>
          <p:nvPr>
            <p:ph type="body" sz="quarter" idx="10" hasCustomPrompt="1"/>
          </p:nvPr>
        </p:nvSpPr>
        <p:spPr>
          <a:xfrm>
            <a:off x="342900" y="1380345"/>
            <a:ext cx="4080013" cy="3953623"/>
          </a:xfrm>
        </p:spPr>
        <p:txBody>
          <a:bodyPr bIns="0" anchor="ctr"/>
          <a:lstStyle>
            <a:lvl1pPr algn="l">
              <a:lnSpc>
                <a:spcPct val="150000"/>
              </a:lnSpc>
              <a:spcBef>
                <a:spcPts val="0"/>
              </a:spcBef>
              <a:spcAft>
                <a:spcPts val="2400"/>
              </a:spcAft>
              <a:defRPr b="0">
                <a:solidFill>
                  <a:schemeClr val="tx1"/>
                </a:solidFill>
              </a:defRPr>
            </a:lvl1pPr>
          </a:lstStyle>
          <a:p>
            <a:pPr lvl="0"/>
            <a:r>
              <a:rPr lang="en-US" dirty="0"/>
              <a:t>Section Title</a:t>
            </a:r>
          </a:p>
        </p:txBody>
      </p:sp>
      <p:cxnSp>
        <p:nvCxnSpPr>
          <p:cNvPr id="8" name="Straight Connector 7">
            <a:extLst>
              <a:ext uri="{FF2B5EF4-FFF2-40B4-BE49-F238E27FC236}">
                <a16:creationId xmlns:a16="http://schemas.microsoft.com/office/drawing/2014/main" id="{9C050623-803B-C046-99D8-C925901A1498}"/>
              </a:ext>
            </a:extLst>
          </p:cNvPr>
          <p:cNvCxnSpPr>
            <a:cxnSpLocks/>
          </p:cNvCxnSpPr>
          <p:nvPr userDrawn="1"/>
        </p:nvCxnSpPr>
        <p:spPr>
          <a:xfrm flipH="1">
            <a:off x="342900" y="304800"/>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CDCE323-3F2C-1342-BE83-2FDC8FE02154}"/>
              </a:ext>
            </a:extLst>
          </p:cNvPr>
          <p:cNvCxnSpPr>
            <a:cxnSpLocks/>
          </p:cNvCxnSpPr>
          <p:nvPr userDrawn="1"/>
        </p:nvCxnSpPr>
        <p:spPr>
          <a:xfrm flipH="1">
            <a:off x="342900" y="6172201"/>
            <a:ext cx="1150620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Picture 3" descr="A group of people in a room&#10;&#10;Description automatically generated">
            <a:extLst>
              <a:ext uri="{FF2B5EF4-FFF2-40B4-BE49-F238E27FC236}">
                <a16:creationId xmlns:a16="http://schemas.microsoft.com/office/drawing/2014/main" id="{C2367BDA-8941-034B-A2FF-AE296343D24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911998" y="1378782"/>
            <a:ext cx="7032352" cy="3955221"/>
          </a:xfrm>
          <a:prstGeom prst="rect">
            <a:avLst/>
          </a:prstGeom>
        </p:spPr>
      </p:pic>
    </p:spTree>
    <p:extLst>
      <p:ext uri="{BB962C8B-B14F-4D97-AF65-F5344CB8AC3E}">
        <p14:creationId xmlns:p14="http://schemas.microsoft.com/office/powerpoint/2010/main" val="248444102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ndar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32E40B-CCBD-0A4E-AF8A-EB273A2CE03B}"/>
              </a:ext>
            </a:extLst>
          </p:cNvPr>
          <p:cNvSpPr/>
          <p:nvPr userDrawn="1"/>
        </p:nvSpPr>
        <p:spPr>
          <a:xfrm>
            <a:off x="3428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F5EDCE51-345D-FC42-A7F7-92D30A2AF27D}"/>
              </a:ext>
            </a:extLst>
          </p:cNvPr>
          <p:cNvCxnSpPr>
            <a:cxnSpLocks/>
          </p:cNvCxnSpPr>
          <p:nvPr userDrawn="1"/>
        </p:nvCxnSpPr>
        <p:spPr>
          <a:xfrm flipH="1">
            <a:off x="342899" y="1249824"/>
            <a:ext cx="11506200"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p:txBody>
          <a:bodyPr/>
          <a:lstStyle/>
          <a:p>
            <a:r>
              <a:rPr lang="en-US" dirty="0"/>
              <a:t>Slide Title</a:t>
            </a:r>
          </a:p>
        </p:txBody>
      </p:sp>
      <p:sp>
        <p:nvSpPr>
          <p:cNvPr id="3" name="Content Placeholder 2">
            <a:extLst>
              <a:ext uri="{FF2B5EF4-FFF2-40B4-BE49-F238E27FC236}">
                <a16:creationId xmlns:a16="http://schemas.microsoft.com/office/drawing/2014/main" id="{7EFAE684-3A72-994C-944E-6DED924E55C9}"/>
              </a:ext>
            </a:extLst>
          </p:cNvPr>
          <p:cNvSpPr>
            <a:spLocks noGrp="1"/>
          </p:cNvSpPr>
          <p:nvPr>
            <p:ph idx="1" hasCustomPrompt="1"/>
          </p:nvPr>
        </p:nvSpPr>
        <p:spPr>
          <a:xfrm>
            <a:off x="342900" y="1485901"/>
            <a:ext cx="11506200" cy="4686300"/>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6" name="Straight Connector 5">
            <a:extLst>
              <a:ext uri="{FF2B5EF4-FFF2-40B4-BE49-F238E27FC236}">
                <a16:creationId xmlns:a16="http://schemas.microsoft.com/office/drawing/2014/main" id="{DB4CC6A3-E88D-914B-8183-B6AB87464E45}"/>
              </a:ext>
            </a:extLst>
          </p:cNvPr>
          <p:cNvCxnSpPr>
            <a:cxnSpLocks/>
          </p:cNvCxnSpPr>
          <p:nvPr userDrawn="1"/>
        </p:nvCxnSpPr>
        <p:spPr>
          <a:xfrm flipH="1">
            <a:off x="342900" y="304800"/>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C558D1D-2D6F-C04A-9B1E-7889396E9934}"/>
              </a:ext>
            </a:extLst>
          </p:cNvPr>
          <p:cNvCxnSpPr>
            <a:cxnSpLocks/>
          </p:cNvCxnSpPr>
          <p:nvPr userDrawn="1"/>
        </p:nvCxnSpPr>
        <p:spPr>
          <a:xfrm flipH="1">
            <a:off x="342900" y="6172201"/>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9344526"/>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mall Picture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9A75F19-8ADD-0041-BB77-413B4C9E40A5}"/>
              </a:ext>
            </a:extLst>
          </p:cNvPr>
          <p:cNvSpPr>
            <a:spLocks noGrp="1"/>
          </p:cNvSpPr>
          <p:nvPr>
            <p:ph type="pic" sz="quarter" idx="10"/>
          </p:nvPr>
        </p:nvSpPr>
        <p:spPr>
          <a:xfrm>
            <a:off x="7010400" y="304800"/>
            <a:ext cx="4838700" cy="5867400"/>
          </a:xfrm>
        </p:spPr>
        <p:txBody>
          <a:bodyPr/>
          <a:lstStyle/>
          <a:p>
            <a:endParaRPr lang="en-US" dirty="0"/>
          </a:p>
        </p:txBody>
      </p:sp>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a:xfrm>
            <a:off x="342900" y="304800"/>
            <a:ext cx="6438900" cy="838199"/>
          </a:xfrm>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7EFAE684-3A72-994C-944E-6DED924E55C9}"/>
              </a:ext>
            </a:extLst>
          </p:cNvPr>
          <p:cNvSpPr>
            <a:spLocks noGrp="1"/>
          </p:cNvSpPr>
          <p:nvPr>
            <p:ph idx="1" hasCustomPrompt="1"/>
          </p:nvPr>
        </p:nvSpPr>
        <p:spPr>
          <a:xfrm>
            <a:off x="342900" y="1485901"/>
            <a:ext cx="6438900" cy="4686300"/>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9" name="Straight Connector 8">
            <a:extLst>
              <a:ext uri="{FF2B5EF4-FFF2-40B4-BE49-F238E27FC236}">
                <a16:creationId xmlns:a16="http://schemas.microsoft.com/office/drawing/2014/main" id="{FCE52150-67DD-8742-A638-F2298ED121B6}"/>
              </a:ext>
            </a:extLst>
          </p:cNvPr>
          <p:cNvCxnSpPr>
            <a:cxnSpLocks/>
          </p:cNvCxnSpPr>
          <p:nvPr userDrawn="1"/>
        </p:nvCxnSpPr>
        <p:spPr>
          <a:xfrm flipH="1">
            <a:off x="342900" y="304800"/>
            <a:ext cx="64389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64D057B-D19F-5542-BB92-4D4EE1BD903B}"/>
              </a:ext>
            </a:extLst>
          </p:cNvPr>
          <p:cNvCxnSpPr>
            <a:cxnSpLocks/>
          </p:cNvCxnSpPr>
          <p:nvPr userDrawn="1"/>
        </p:nvCxnSpPr>
        <p:spPr>
          <a:xfrm flipH="1">
            <a:off x="342900" y="6172201"/>
            <a:ext cx="64389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4758FE88-8D2F-744E-B7C5-72D3B04DC027}"/>
              </a:ext>
            </a:extLst>
          </p:cNvPr>
          <p:cNvSpPr/>
          <p:nvPr userDrawn="1"/>
        </p:nvSpPr>
        <p:spPr>
          <a:xfrm>
            <a:off x="3428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1B38CDA1-A2F0-8947-A50E-0AA79A4A910A}"/>
              </a:ext>
            </a:extLst>
          </p:cNvPr>
          <p:cNvCxnSpPr>
            <a:cxnSpLocks/>
          </p:cNvCxnSpPr>
          <p:nvPr userDrawn="1"/>
        </p:nvCxnSpPr>
        <p:spPr>
          <a:xfrm flipH="1">
            <a:off x="342899" y="1249824"/>
            <a:ext cx="64389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978695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Picture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9A75F19-8ADD-0041-BB77-413B4C9E40A5}"/>
              </a:ext>
            </a:extLst>
          </p:cNvPr>
          <p:cNvSpPr>
            <a:spLocks noGrp="1"/>
          </p:cNvSpPr>
          <p:nvPr>
            <p:ph type="pic" sz="quarter" idx="10"/>
          </p:nvPr>
        </p:nvSpPr>
        <p:spPr>
          <a:xfrm>
            <a:off x="5410200" y="304800"/>
            <a:ext cx="6438900" cy="5867400"/>
          </a:xfrm>
        </p:spPr>
        <p:txBody>
          <a:bodyPr/>
          <a:lstStyle/>
          <a:p>
            <a:endParaRPr lang="en-US" dirty="0"/>
          </a:p>
        </p:txBody>
      </p:sp>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a:xfrm>
            <a:off x="342900" y="304800"/>
            <a:ext cx="4838700" cy="838199"/>
          </a:xfrm>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7EFAE684-3A72-994C-944E-6DED924E55C9}"/>
              </a:ext>
            </a:extLst>
          </p:cNvPr>
          <p:cNvSpPr>
            <a:spLocks noGrp="1"/>
          </p:cNvSpPr>
          <p:nvPr>
            <p:ph idx="1" hasCustomPrompt="1"/>
          </p:nvPr>
        </p:nvSpPr>
        <p:spPr>
          <a:xfrm>
            <a:off x="342900" y="1485901"/>
            <a:ext cx="4838700" cy="4686300"/>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9" name="Straight Connector 8">
            <a:extLst>
              <a:ext uri="{FF2B5EF4-FFF2-40B4-BE49-F238E27FC236}">
                <a16:creationId xmlns:a16="http://schemas.microsoft.com/office/drawing/2014/main" id="{495FCCDF-1129-5440-8F4C-5D89F1BF5066}"/>
              </a:ext>
            </a:extLst>
          </p:cNvPr>
          <p:cNvCxnSpPr>
            <a:cxnSpLocks/>
          </p:cNvCxnSpPr>
          <p:nvPr userDrawn="1"/>
        </p:nvCxnSpPr>
        <p:spPr>
          <a:xfrm flipH="1">
            <a:off x="342900" y="304800"/>
            <a:ext cx="48387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BDD12AB-6F20-8447-9C30-8D521A00AB45}"/>
              </a:ext>
            </a:extLst>
          </p:cNvPr>
          <p:cNvCxnSpPr>
            <a:cxnSpLocks/>
          </p:cNvCxnSpPr>
          <p:nvPr userDrawn="1"/>
        </p:nvCxnSpPr>
        <p:spPr>
          <a:xfrm flipH="1">
            <a:off x="342900" y="6172201"/>
            <a:ext cx="48387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309D8B02-76F8-9941-9E90-2026147CC833}"/>
              </a:ext>
            </a:extLst>
          </p:cNvPr>
          <p:cNvSpPr/>
          <p:nvPr userDrawn="1"/>
        </p:nvSpPr>
        <p:spPr>
          <a:xfrm>
            <a:off x="3428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B279DBC-A9EE-CF49-933F-76C01D0E0208}"/>
              </a:ext>
            </a:extLst>
          </p:cNvPr>
          <p:cNvCxnSpPr>
            <a:cxnSpLocks/>
          </p:cNvCxnSpPr>
          <p:nvPr userDrawn="1"/>
        </p:nvCxnSpPr>
        <p:spPr>
          <a:xfrm flipH="1">
            <a:off x="342899" y="1249824"/>
            <a:ext cx="48387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187917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ll Picture Lef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9A75F19-8ADD-0041-BB77-413B4C9E40A5}"/>
              </a:ext>
            </a:extLst>
          </p:cNvPr>
          <p:cNvSpPr>
            <a:spLocks noGrp="1"/>
          </p:cNvSpPr>
          <p:nvPr>
            <p:ph type="pic" sz="quarter" idx="10"/>
          </p:nvPr>
        </p:nvSpPr>
        <p:spPr>
          <a:xfrm>
            <a:off x="342900" y="1143000"/>
            <a:ext cx="4838700" cy="5029200"/>
          </a:xfrm>
        </p:spPr>
        <p:txBody>
          <a:bodyPr/>
          <a:lstStyle/>
          <a:p>
            <a:endParaRPr lang="en-US" dirty="0"/>
          </a:p>
        </p:txBody>
      </p:sp>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a:xfrm>
            <a:off x="342899" y="304800"/>
            <a:ext cx="11506199" cy="838199"/>
          </a:xfrm>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7EFAE684-3A72-994C-944E-6DED924E55C9}"/>
              </a:ext>
            </a:extLst>
          </p:cNvPr>
          <p:cNvSpPr>
            <a:spLocks noGrp="1"/>
          </p:cNvSpPr>
          <p:nvPr>
            <p:ph idx="1" hasCustomPrompt="1"/>
          </p:nvPr>
        </p:nvSpPr>
        <p:spPr>
          <a:xfrm>
            <a:off x="5410200" y="1485901"/>
            <a:ext cx="6438900" cy="4686300"/>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9" name="Straight Connector 8">
            <a:extLst>
              <a:ext uri="{FF2B5EF4-FFF2-40B4-BE49-F238E27FC236}">
                <a16:creationId xmlns:a16="http://schemas.microsoft.com/office/drawing/2014/main" id="{F7DDE935-DE02-FC47-AE99-7CAC24800596}"/>
              </a:ext>
            </a:extLst>
          </p:cNvPr>
          <p:cNvCxnSpPr>
            <a:cxnSpLocks/>
          </p:cNvCxnSpPr>
          <p:nvPr userDrawn="1"/>
        </p:nvCxnSpPr>
        <p:spPr>
          <a:xfrm flipH="1">
            <a:off x="342900" y="304800"/>
            <a:ext cx="11506198"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ADE69BE-3343-C249-91E6-ECC1EABFA9C7}"/>
              </a:ext>
            </a:extLst>
          </p:cNvPr>
          <p:cNvCxnSpPr>
            <a:cxnSpLocks/>
          </p:cNvCxnSpPr>
          <p:nvPr userDrawn="1"/>
        </p:nvCxnSpPr>
        <p:spPr>
          <a:xfrm flipH="1">
            <a:off x="5410200" y="6172201"/>
            <a:ext cx="64389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06E5221D-7C4B-474A-8689-35AE028187A7}"/>
              </a:ext>
            </a:extLst>
          </p:cNvPr>
          <p:cNvSpPr/>
          <p:nvPr userDrawn="1"/>
        </p:nvSpPr>
        <p:spPr>
          <a:xfrm>
            <a:off x="5410200"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66312D30-B6F5-664D-8402-F674EEE7D0DC}"/>
              </a:ext>
            </a:extLst>
          </p:cNvPr>
          <p:cNvCxnSpPr>
            <a:cxnSpLocks/>
          </p:cNvCxnSpPr>
          <p:nvPr userDrawn="1"/>
        </p:nvCxnSpPr>
        <p:spPr>
          <a:xfrm flipH="1">
            <a:off x="5410200" y="1249824"/>
            <a:ext cx="6438899"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227388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Picture Lef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9A75F19-8ADD-0041-BB77-413B4C9E40A5}"/>
              </a:ext>
            </a:extLst>
          </p:cNvPr>
          <p:cNvSpPr>
            <a:spLocks noGrp="1"/>
          </p:cNvSpPr>
          <p:nvPr>
            <p:ph type="pic" sz="quarter" idx="10"/>
          </p:nvPr>
        </p:nvSpPr>
        <p:spPr>
          <a:xfrm>
            <a:off x="342900" y="1143000"/>
            <a:ext cx="6438900" cy="5029200"/>
          </a:xfrm>
        </p:spPr>
        <p:txBody>
          <a:bodyPr/>
          <a:lstStyle/>
          <a:p>
            <a:endParaRPr lang="en-US" dirty="0"/>
          </a:p>
        </p:txBody>
      </p:sp>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a:xfrm>
            <a:off x="342900" y="304800"/>
            <a:ext cx="11506200" cy="838199"/>
          </a:xfrm>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7EFAE684-3A72-994C-944E-6DED924E55C9}"/>
              </a:ext>
            </a:extLst>
          </p:cNvPr>
          <p:cNvSpPr>
            <a:spLocks noGrp="1"/>
          </p:cNvSpPr>
          <p:nvPr>
            <p:ph idx="1" hasCustomPrompt="1"/>
          </p:nvPr>
        </p:nvSpPr>
        <p:spPr>
          <a:xfrm>
            <a:off x="7010400" y="1485901"/>
            <a:ext cx="4838700" cy="4686300"/>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9" name="Straight Connector 8">
            <a:extLst>
              <a:ext uri="{FF2B5EF4-FFF2-40B4-BE49-F238E27FC236}">
                <a16:creationId xmlns:a16="http://schemas.microsoft.com/office/drawing/2014/main" id="{BBBA747E-AC12-924C-A914-E02237AEB346}"/>
              </a:ext>
            </a:extLst>
          </p:cNvPr>
          <p:cNvCxnSpPr>
            <a:cxnSpLocks/>
          </p:cNvCxnSpPr>
          <p:nvPr userDrawn="1"/>
        </p:nvCxnSpPr>
        <p:spPr>
          <a:xfrm flipH="1">
            <a:off x="342900" y="304800"/>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3F83A81-AE0A-2441-A836-6C7344AA4466}"/>
              </a:ext>
            </a:extLst>
          </p:cNvPr>
          <p:cNvCxnSpPr>
            <a:cxnSpLocks/>
          </p:cNvCxnSpPr>
          <p:nvPr userDrawn="1"/>
        </p:nvCxnSpPr>
        <p:spPr>
          <a:xfrm flipH="1">
            <a:off x="7010399" y="6172201"/>
            <a:ext cx="4838701"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A4D3409D-C73B-D84A-8C3A-2A394666C789}"/>
              </a:ext>
            </a:extLst>
          </p:cNvPr>
          <p:cNvSpPr/>
          <p:nvPr userDrawn="1"/>
        </p:nvSpPr>
        <p:spPr>
          <a:xfrm>
            <a:off x="70103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1F35711-2916-F840-8761-28B5AF611726}"/>
              </a:ext>
            </a:extLst>
          </p:cNvPr>
          <p:cNvCxnSpPr>
            <a:cxnSpLocks/>
          </p:cNvCxnSpPr>
          <p:nvPr userDrawn="1"/>
        </p:nvCxnSpPr>
        <p:spPr>
          <a:xfrm flipH="1">
            <a:off x="7010399" y="1249824"/>
            <a:ext cx="4838700"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099775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00321-2EA8-AD49-93AE-CA7FAB6522B5}"/>
              </a:ext>
            </a:extLst>
          </p:cNvPr>
          <p:cNvSpPr>
            <a:spLocks noGrp="1"/>
          </p:cNvSpPr>
          <p:nvPr>
            <p:ph type="title" hasCustomPrompt="1"/>
          </p:nvPr>
        </p:nvSpPr>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7915069E-EDED-2F49-BC5E-2CCBB1BB1423}"/>
              </a:ext>
            </a:extLst>
          </p:cNvPr>
          <p:cNvSpPr>
            <a:spLocks noGrp="1"/>
          </p:cNvSpPr>
          <p:nvPr>
            <p:ph sz="half" idx="1" hasCustomPrompt="1"/>
          </p:nvPr>
        </p:nvSpPr>
        <p:spPr>
          <a:xfrm>
            <a:off x="342900" y="1485901"/>
            <a:ext cx="5524500" cy="4686300"/>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sp>
        <p:nvSpPr>
          <p:cNvPr id="4" name="Content Placeholder 3">
            <a:extLst>
              <a:ext uri="{FF2B5EF4-FFF2-40B4-BE49-F238E27FC236}">
                <a16:creationId xmlns:a16="http://schemas.microsoft.com/office/drawing/2014/main" id="{2EBE71FD-1B17-7549-A0D4-F14BC7E93A69}"/>
              </a:ext>
            </a:extLst>
          </p:cNvPr>
          <p:cNvSpPr>
            <a:spLocks noGrp="1"/>
          </p:cNvSpPr>
          <p:nvPr>
            <p:ph sz="half" idx="2" hasCustomPrompt="1"/>
          </p:nvPr>
        </p:nvSpPr>
        <p:spPr>
          <a:xfrm>
            <a:off x="6324600" y="1485901"/>
            <a:ext cx="5524500" cy="4686299"/>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10" name="Straight Connector 9">
            <a:extLst>
              <a:ext uri="{FF2B5EF4-FFF2-40B4-BE49-F238E27FC236}">
                <a16:creationId xmlns:a16="http://schemas.microsoft.com/office/drawing/2014/main" id="{AB0C3130-6E55-6348-A94E-A94B9CD67F06}"/>
              </a:ext>
            </a:extLst>
          </p:cNvPr>
          <p:cNvCxnSpPr>
            <a:cxnSpLocks/>
          </p:cNvCxnSpPr>
          <p:nvPr userDrawn="1"/>
        </p:nvCxnSpPr>
        <p:spPr>
          <a:xfrm flipH="1">
            <a:off x="342900" y="304800"/>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6E0CEFA-394C-3F41-95C8-E4838CBBAA34}"/>
              </a:ext>
            </a:extLst>
          </p:cNvPr>
          <p:cNvCxnSpPr>
            <a:cxnSpLocks/>
          </p:cNvCxnSpPr>
          <p:nvPr userDrawn="1"/>
        </p:nvCxnSpPr>
        <p:spPr>
          <a:xfrm flipH="1">
            <a:off x="342900" y="6172201"/>
            <a:ext cx="55245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3891209-0849-724F-990F-886BF7C04E3E}"/>
              </a:ext>
            </a:extLst>
          </p:cNvPr>
          <p:cNvCxnSpPr>
            <a:cxnSpLocks/>
          </p:cNvCxnSpPr>
          <p:nvPr userDrawn="1"/>
        </p:nvCxnSpPr>
        <p:spPr>
          <a:xfrm flipH="1">
            <a:off x="6324600" y="6172201"/>
            <a:ext cx="55245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67D558D4-3521-C845-B310-A0B61E214C4E}"/>
              </a:ext>
            </a:extLst>
          </p:cNvPr>
          <p:cNvSpPr/>
          <p:nvPr userDrawn="1"/>
        </p:nvSpPr>
        <p:spPr>
          <a:xfrm>
            <a:off x="3428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20C4822C-DFDC-4F42-B8F4-5FCB689DBE90}"/>
              </a:ext>
            </a:extLst>
          </p:cNvPr>
          <p:cNvCxnSpPr>
            <a:cxnSpLocks/>
          </p:cNvCxnSpPr>
          <p:nvPr userDrawn="1"/>
        </p:nvCxnSpPr>
        <p:spPr>
          <a:xfrm flipH="1">
            <a:off x="342899" y="1249824"/>
            <a:ext cx="55245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7F68253-4260-6643-B46F-0EA47DC7B656}"/>
              </a:ext>
            </a:extLst>
          </p:cNvPr>
          <p:cNvCxnSpPr>
            <a:cxnSpLocks/>
          </p:cNvCxnSpPr>
          <p:nvPr userDrawn="1"/>
        </p:nvCxnSpPr>
        <p:spPr>
          <a:xfrm flipH="1">
            <a:off x="6324600" y="1249824"/>
            <a:ext cx="55245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715592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Two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755F2-B672-ED4C-BC45-B34E7DDF91C3}"/>
              </a:ext>
            </a:extLst>
          </p:cNvPr>
          <p:cNvSpPr>
            <a:spLocks noGrp="1"/>
          </p:cNvSpPr>
          <p:nvPr>
            <p:ph type="title" hasCustomPrompt="1"/>
          </p:nvPr>
        </p:nvSpPr>
        <p:spPr>
          <a:xfrm>
            <a:off x="342900" y="304801"/>
            <a:ext cx="11506200" cy="838199"/>
          </a:xfrm>
        </p:spPr>
        <p:txBody>
          <a:bodyPr/>
          <a:lstStyle>
            <a:lvl1pPr>
              <a:defRPr/>
            </a:lvl1pPr>
          </a:lstStyle>
          <a:p>
            <a:r>
              <a:rPr lang="en-US" dirty="0"/>
              <a:t>Slide Title</a:t>
            </a:r>
          </a:p>
        </p:txBody>
      </p:sp>
      <p:sp>
        <p:nvSpPr>
          <p:cNvPr id="3" name="Text Placeholder 2">
            <a:extLst>
              <a:ext uri="{FF2B5EF4-FFF2-40B4-BE49-F238E27FC236}">
                <a16:creationId xmlns:a16="http://schemas.microsoft.com/office/drawing/2014/main" id="{EC71EEB2-D6D0-264B-8FE4-45DE75021D64}"/>
              </a:ext>
            </a:extLst>
          </p:cNvPr>
          <p:cNvSpPr>
            <a:spLocks noGrp="1"/>
          </p:cNvSpPr>
          <p:nvPr>
            <p:ph type="body" idx="1" hasCustomPrompt="1"/>
          </p:nvPr>
        </p:nvSpPr>
        <p:spPr>
          <a:xfrm>
            <a:off x="342901" y="1485901"/>
            <a:ext cx="5524500" cy="416788"/>
          </a:xfrm>
        </p:spPr>
        <p:txBody>
          <a:bodyPr anchor="t">
            <a:noAutofit/>
          </a:bodyPr>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Comparison A</a:t>
            </a:r>
          </a:p>
        </p:txBody>
      </p:sp>
      <p:sp>
        <p:nvSpPr>
          <p:cNvPr id="4" name="Content Placeholder 3">
            <a:extLst>
              <a:ext uri="{FF2B5EF4-FFF2-40B4-BE49-F238E27FC236}">
                <a16:creationId xmlns:a16="http://schemas.microsoft.com/office/drawing/2014/main" id="{0091C31A-1519-1A49-9AF3-20D9CE9ACDF9}"/>
              </a:ext>
            </a:extLst>
          </p:cNvPr>
          <p:cNvSpPr>
            <a:spLocks noGrp="1"/>
          </p:cNvSpPr>
          <p:nvPr>
            <p:ph sz="half" idx="2" hasCustomPrompt="1"/>
          </p:nvPr>
        </p:nvSpPr>
        <p:spPr>
          <a:xfrm>
            <a:off x="342901" y="1902691"/>
            <a:ext cx="5524500" cy="4269509"/>
          </a:xfrm>
        </p:spPr>
        <p:txBody>
          <a:bodyPr/>
          <a:lstStyle>
            <a:lvl1pPr>
              <a:defRPr sz="2200" b="0">
                <a:solidFill>
                  <a:schemeClr val="tx1"/>
                </a:solidFill>
              </a:defRPr>
            </a:lvl1pPr>
            <a:lvl2pPr>
              <a:defRPr/>
            </a:lvl2pPr>
            <a:lvl3pPr>
              <a:defRPr/>
            </a:lvl3pPr>
            <a:lvl4pPr>
              <a:defRPr/>
            </a:lvl4pPr>
            <a:lvl5pPr>
              <a:defRPr/>
            </a:lvl5pPr>
          </a:lstStyle>
          <a:p>
            <a:pPr lvl="0"/>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sp>
        <p:nvSpPr>
          <p:cNvPr id="5" name="Text Placeholder 4">
            <a:extLst>
              <a:ext uri="{FF2B5EF4-FFF2-40B4-BE49-F238E27FC236}">
                <a16:creationId xmlns:a16="http://schemas.microsoft.com/office/drawing/2014/main" id="{F65FC974-0B67-244F-A1EC-D92D1DB8D80F}"/>
              </a:ext>
            </a:extLst>
          </p:cNvPr>
          <p:cNvSpPr>
            <a:spLocks noGrp="1"/>
          </p:cNvSpPr>
          <p:nvPr>
            <p:ph type="body" sz="quarter" idx="3" hasCustomPrompt="1"/>
          </p:nvPr>
        </p:nvSpPr>
        <p:spPr>
          <a:xfrm>
            <a:off x="6324598" y="1485901"/>
            <a:ext cx="5524502" cy="416788"/>
          </a:xfrm>
        </p:spPr>
        <p:txBody>
          <a:bodyPr anchor="t">
            <a:noAutofit/>
          </a:bodyPr>
          <a:lstStyle>
            <a:lvl1pPr marL="0" indent="0">
              <a:spcBef>
                <a:spcPts val="0"/>
              </a:spcBef>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Comparison B</a:t>
            </a:r>
          </a:p>
        </p:txBody>
      </p:sp>
      <p:sp>
        <p:nvSpPr>
          <p:cNvPr id="6" name="Content Placeholder 5">
            <a:extLst>
              <a:ext uri="{FF2B5EF4-FFF2-40B4-BE49-F238E27FC236}">
                <a16:creationId xmlns:a16="http://schemas.microsoft.com/office/drawing/2014/main" id="{859B00CE-B18A-524C-B912-CE8D3A8FB7F8}"/>
              </a:ext>
            </a:extLst>
          </p:cNvPr>
          <p:cNvSpPr>
            <a:spLocks noGrp="1"/>
          </p:cNvSpPr>
          <p:nvPr>
            <p:ph sz="quarter" idx="4" hasCustomPrompt="1"/>
          </p:nvPr>
        </p:nvSpPr>
        <p:spPr>
          <a:xfrm>
            <a:off x="6324600" y="1902692"/>
            <a:ext cx="5524500" cy="4269508"/>
          </a:xfrm>
        </p:spPr>
        <p:txBody>
          <a:bodyPr/>
          <a:lstStyle>
            <a:lvl1pPr>
              <a:defRPr sz="2200" b="0">
                <a:solidFill>
                  <a:schemeClr val="tx1"/>
                </a:solidFill>
              </a:defRPr>
            </a:lvl1pPr>
            <a:lvl2pPr>
              <a:defRPr/>
            </a:lvl2pPr>
            <a:lvl3pPr>
              <a:defRPr/>
            </a:lvl3pPr>
            <a:lvl4pPr>
              <a:defRPr/>
            </a:lvl4pPr>
            <a:lvl5pPr>
              <a:defRPr/>
            </a:lvl5pPr>
          </a:lstStyle>
          <a:p>
            <a:pPr lvl="0"/>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14" name="Straight Connector 13">
            <a:extLst>
              <a:ext uri="{FF2B5EF4-FFF2-40B4-BE49-F238E27FC236}">
                <a16:creationId xmlns:a16="http://schemas.microsoft.com/office/drawing/2014/main" id="{8BB041EA-A84E-504E-8265-EA474A31BBAA}"/>
              </a:ext>
            </a:extLst>
          </p:cNvPr>
          <p:cNvCxnSpPr>
            <a:cxnSpLocks/>
          </p:cNvCxnSpPr>
          <p:nvPr userDrawn="1"/>
        </p:nvCxnSpPr>
        <p:spPr>
          <a:xfrm flipH="1">
            <a:off x="342900" y="304800"/>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CB02D46-2F66-FF48-BD6A-1A7C5404E564}"/>
              </a:ext>
            </a:extLst>
          </p:cNvPr>
          <p:cNvCxnSpPr>
            <a:cxnSpLocks/>
          </p:cNvCxnSpPr>
          <p:nvPr userDrawn="1"/>
        </p:nvCxnSpPr>
        <p:spPr>
          <a:xfrm flipH="1">
            <a:off x="342900" y="6172201"/>
            <a:ext cx="55245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ADC6CFC-6A73-184A-B5F9-6D40FA253719}"/>
              </a:ext>
            </a:extLst>
          </p:cNvPr>
          <p:cNvCxnSpPr>
            <a:cxnSpLocks/>
          </p:cNvCxnSpPr>
          <p:nvPr userDrawn="1"/>
        </p:nvCxnSpPr>
        <p:spPr>
          <a:xfrm flipH="1">
            <a:off x="6324600" y="6172201"/>
            <a:ext cx="55245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1F81C8E9-5241-3845-874F-FF897683A6C2}"/>
              </a:ext>
            </a:extLst>
          </p:cNvPr>
          <p:cNvSpPr/>
          <p:nvPr userDrawn="1"/>
        </p:nvSpPr>
        <p:spPr>
          <a:xfrm>
            <a:off x="3428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0F49E9A5-72E4-684B-826C-D2E73353A24F}"/>
              </a:ext>
            </a:extLst>
          </p:cNvPr>
          <p:cNvCxnSpPr>
            <a:cxnSpLocks/>
          </p:cNvCxnSpPr>
          <p:nvPr userDrawn="1"/>
        </p:nvCxnSpPr>
        <p:spPr>
          <a:xfrm flipH="1">
            <a:off x="342899" y="1249824"/>
            <a:ext cx="55245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4329695-7C69-E342-ABEA-424BE45EF17D}"/>
              </a:ext>
            </a:extLst>
          </p:cNvPr>
          <p:cNvSpPr/>
          <p:nvPr userDrawn="1"/>
        </p:nvSpPr>
        <p:spPr>
          <a:xfrm>
            <a:off x="63245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45D7D09A-9633-FF4E-9803-F1C51BE50028}"/>
              </a:ext>
            </a:extLst>
          </p:cNvPr>
          <p:cNvCxnSpPr>
            <a:cxnSpLocks/>
          </p:cNvCxnSpPr>
          <p:nvPr userDrawn="1"/>
        </p:nvCxnSpPr>
        <p:spPr>
          <a:xfrm flipH="1">
            <a:off x="6324599" y="1249824"/>
            <a:ext cx="55245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44315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0FFA81-3FDE-C948-99A3-CD602A0DC27E}"/>
              </a:ext>
            </a:extLst>
          </p:cNvPr>
          <p:cNvSpPr>
            <a:spLocks noGrp="1"/>
          </p:cNvSpPr>
          <p:nvPr>
            <p:ph type="title"/>
          </p:nvPr>
        </p:nvSpPr>
        <p:spPr>
          <a:xfrm>
            <a:off x="342900" y="304800"/>
            <a:ext cx="11506200" cy="838199"/>
          </a:xfrm>
          <a:prstGeom prst="rect">
            <a:avLst/>
          </a:prstGeom>
        </p:spPr>
        <p:txBody>
          <a:bodyPr vert="horz" lIns="0" tIns="0" rIns="0" bIns="0" rtlCol="0" anchor="ctr">
            <a:normAutofit/>
          </a:bodyPr>
          <a:lstStyle/>
          <a:p>
            <a:endParaRPr lang="en-US" dirty="0"/>
          </a:p>
        </p:txBody>
      </p:sp>
      <p:sp>
        <p:nvSpPr>
          <p:cNvPr id="3" name="Text Placeholder 2">
            <a:extLst>
              <a:ext uri="{FF2B5EF4-FFF2-40B4-BE49-F238E27FC236}">
                <a16:creationId xmlns:a16="http://schemas.microsoft.com/office/drawing/2014/main" id="{8A8F2BCD-4EBC-9B43-B708-F772329A4BA0}"/>
              </a:ext>
            </a:extLst>
          </p:cNvPr>
          <p:cNvSpPr>
            <a:spLocks noGrp="1"/>
          </p:cNvSpPr>
          <p:nvPr>
            <p:ph type="body" idx="1"/>
          </p:nvPr>
        </p:nvSpPr>
        <p:spPr>
          <a:xfrm>
            <a:off x="342900" y="1485901"/>
            <a:ext cx="11506200" cy="4686300"/>
          </a:xfrm>
          <a:prstGeom prst="rect">
            <a:avLst/>
          </a:prstGeom>
        </p:spPr>
        <p:txBody>
          <a:bodyPr vert="horz" lIns="0" tIns="0" rIns="0" bIns="9144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Box 18">
            <a:extLst>
              <a:ext uri="{FF2B5EF4-FFF2-40B4-BE49-F238E27FC236}">
                <a16:creationId xmlns:a16="http://schemas.microsoft.com/office/drawing/2014/main" id="{738E55B4-A609-D24F-B724-7C8A8ECFAC25}"/>
              </a:ext>
            </a:extLst>
          </p:cNvPr>
          <p:cNvSpPr txBox="1"/>
          <p:nvPr userDrawn="1"/>
        </p:nvSpPr>
        <p:spPr>
          <a:xfrm>
            <a:off x="342900" y="6358142"/>
            <a:ext cx="187551" cy="184666"/>
          </a:xfrm>
          <a:prstGeom prst="rect">
            <a:avLst/>
          </a:prstGeom>
          <a:noFill/>
        </p:spPr>
        <p:txBody>
          <a:bodyPr wrap="none" lIns="0" tIns="0" rIns="0" bIns="0" rtlCol="0" anchor="b">
            <a:noAutofit/>
          </a:bodyPr>
          <a:lstStyle/>
          <a:p>
            <a:pPr algn="l"/>
            <a:fld id="{D6467438-98DF-2F46-B528-C4DCFE913B64}" type="slidenum">
              <a:rPr lang="en-US" sz="1200" smtClean="0">
                <a:solidFill>
                  <a:schemeClr val="tx2"/>
                </a:solidFill>
              </a:rPr>
              <a:pPr algn="l"/>
              <a:t>‹#›</a:t>
            </a:fld>
            <a:endParaRPr lang="en-US" sz="1200" dirty="0">
              <a:solidFill>
                <a:schemeClr val="tx2"/>
              </a:solidFill>
            </a:endParaRPr>
          </a:p>
        </p:txBody>
      </p:sp>
      <p:pic>
        <p:nvPicPr>
          <p:cNvPr id="6" name="Picture 5">
            <a:extLst>
              <a:ext uri="{FF2B5EF4-FFF2-40B4-BE49-F238E27FC236}">
                <a16:creationId xmlns:a16="http://schemas.microsoft.com/office/drawing/2014/main" id="{AF385757-BB92-AD42-AF7E-C419A6F312FE}"/>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0039928" y="6339670"/>
            <a:ext cx="1846116" cy="211534"/>
          </a:xfrm>
          <a:prstGeom prst="rect">
            <a:avLst/>
          </a:prstGeom>
        </p:spPr>
      </p:pic>
    </p:spTree>
    <p:extLst>
      <p:ext uri="{BB962C8B-B14F-4D97-AF65-F5344CB8AC3E}">
        <p14:creationId xmlns:p14="http://schemas.microsoft.com/office/powerpoint/2010/main" val="2453972928"/>
      </p:ext>
    </p:extLst>
  </p:cSld>
  <p:clrMap bg1="lt1" tx1="dk1" bg2="lt2" tx2="dk2" accent1="accent1" accent2="accent2" accent3="accent3" accent4="accent4" accent5="accent5" accent6="accent6" hlink="hlink" folHlink="folHlink"/>
  <p:sldLayoutIdLst>
    <p:sldLayoutId id="2147483658" r:id="rId1"/>
    <p:sldLayoutId id="2147483660" r:id="rId2"/>
    <p:sldLayoutId id="2147483650" r:id="rId3"/>
    <p:sldLayoutId id="2147483663" r:id="rId4"/>
    <p:sldLayoutId id="2147483659" r:id="rId5"/>
    <p:sldLayoutId id="2147483664" r:id="rId6"/>
    <p:sldLayoutId id="2147483661" r:id="rId7"/>
    <p:sldLayoutId id="2147483652" r:id="rId8"/>
    <p:sldLayoutId id="2147483653" r:id="rId9"/>
    <p:sldLayoutId id="2147483662" r:id="rId10"/>
  </p:sldLayoutIdLst>
  <p:transition>
    <p:fade/>
  </p:transition>
  <p:hf hdr="0" ftr="0" dt="0"/>
  <p:txStyles>
    <p:titleStyle>
      <a:lvl1pPr algn="l" defTabSz="914400" rtl="0" eaLnBrk="1" latinLnBrk="0" hangingPunct="1">
        <a:lnSpc>
          <a:spcPct val="90000"/>
        </a:lnSpc>
        <a:spcBef>
          <a:spcPct val="0"/>
        </a:spcBef>
        <a:buNone/>
        <a:defRPr sz="2800"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bg2"/>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2200" kern="1200">
          <a:solidFill>
            <a:schemeClr val="tx1"/>
          </a:solidFill>
          <a:latin typeface="+mn-lt"/>
          <a:ea typeface="+mn-ea"/>
          <a:cs typeface="+mn-cs"/>
        </a:defRPr>
      </a:lvl2pPr>
      <a:lvl3pPr marL="365760" indent="-182880" algn="l" defTabSz="914400" rtl="0" eaLnBrk="1" latinLnBrk="0" hangingPunct="1">
        <a:lnSpc>
          <a:spcPct val="90000"/>
        </a:lnSpc>
        <a:spcBef>
          <a:spcPts val="600"/>
        </a:spcBef>
        <a:spcAft>
          <a:spcPts val="600"/>
        </a:spcAft>
        <a:buClr>
          <a:schemeClr val="bg2"/>
        </a:buClr>
        <a:buFont typeface="Wingdings" pitchFamily="2" charset="2"/>
        <a:buChar char="§"/>
        <a:defRPr sz="2200" kern="1200">
          <a:solidFill>
            <a:schemeClr val="tx1"/>
          </a:solidFill>
          <a:latin typeface="+mn-lt"/>
          <a:ea typeface="+mn-ea"/>
          <a:cs typeface="+mn-cs"/>
        </a:defRPr>
      </a:lvl3pPr>
      <a:lvl4pPr marL="548640" indent="-182880" algn="l" defTabSz="914400" rtl="0" eaLnBrk="1" latinLnBrk="0" hangingPunct="1">
        <a:lnSpc>
          <a:spcPct val="90000"/>
        </a:lnSpc>
        <a:spcBef>
          <a:spcPts val="600"/>
        </a:spcBef>
        <a:spcAft>
          <a:spcPts val="600"/>
        </a:spcAft>
        <a:buClr>
          <a:schemeClr val="bg1">
            <a:lumMod val="75000"/>
          </a:schemeClr>
        </a:buClr>
        <a:buFont typeface="Wingdings" pitchFamily="2" charset="2"/>
        <a:buChar char="§"/>
        <a:defRPr sz="1800" kern="1200">
          <a:solidFill>
            <a:schemeClr val="tx1"/>
          </a:solidFill>
          <a:latin typeface="+mn-lt"/>
          <a:ea typeface="+mn-ea"/>
          <a:cs typeface="+mn-cs"/>
        </a:defRPr>
      </a:lvl4pPr>
      <a:lvl5pPr marL="731520" indent="-182880" algn="l" defTabSz="914400" rtl="0" eaLnBrk="1" latinLnBrk="0" hangingPunct="1">
        <a:lnSpc>
          <a:spcPct val="90000"/>
        </a:lnSpc>
        <a:spcBef>
          <a:spcPts val="600"/>
        </a:spcBef>
        <a:spcAft>
          <a:spcPts val="600"/>
        </a:spcAft>
        <a:buClr>
          <a:schemeClr val="bg1">
            <a:lumMod val="90000"/>
          </a:schemeClr>
        </a:buClr>
        <a:buFont typeface="Wingdings"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92" userDrawn="1">
          <p15:clr>
            <a:srgbClr val="F26B43"/>
          </p15:clr>
        </p15:guide>
        <p15:guide id="2" pos="3840" userDrawn="1">
          <p15:clr>
            <a:srgbClr val="F26B43"/>
          </p15:clr>
        </p15:guide>
        <p15:guide id="3" pos="216" userDrawn="1">
          <p15:clr>
            <a:srgbClr val="F26B43"/>
          </p15:clr>
        </p15:guide>
        <p15:guide id="4" pos="7464" userDrawn="1">
          <p15:clr>
            <a:srgbClr val="F26B43"/>
          </p15:clr>
        </p15:guide>
        <p15:guide id="5" orient="horz" pos="4104" userDrawn="1">
          <p15:clr>
            <a:srgbClr val="F26B43"/>
          </p15:clr>
        </p15:guide>
        <p15:guide id="6" orient="horz" pos="2520" userDrawn="1">
          <p15:clr>
            <a:srgbClr val="F26B43"/>
          </p15:clr>
        </p15:guide>
        <p15:guide id="7" pos="3696" userDrawn="1">
          <p15:clr>
            <a:srgbClr val="F26B43"/>
          </p15:clr>
        </p15:guide>
        <p15:guide id="8" pos="3984" userDrawn="1">
          <p15:clr>
            <a:srgbClr val="F26B43"/>
          </p15:clr>
        </p15:guide>
        <p15:guide id="9" orient="horz" pos="720" userDrawn="1">
          <p15:clr>
            <a:srgbClr val="F26B43"/>
          </p15:clr>
        </p15:guide>
        <p15:guide id="10" orient="horz" pos="936" userDrawn="1">
          <p15:clr>
            <a:srgbClr val="F26B43"/>
          </p15:clr>
        </p15:guide>
        <p15:guide id="11" orient="horz" pos="3888" userDrawn="1">
          <p15:clr>
            <a:srgbClr val="F26B43"/>
          </p15:clr>
        </p15:guide>
        <p15:guide id="12" pos="3264" userDrawn="1">
          <p15:clr>
            <a:srgbClr val="F26B43"/>
          </p15:clr>
        </p15:guide>
        <p15:guide id="13" pos="3408" userDrawn="1">
          <p15:clr>
            <a:srgbClr val="F26B43"/>
          </p15:clr>
        </p15:guide>
        <p15:guide id="14" pos="4416" userDrawn="1">
          <p15:clr>
            <a:srgbClr val="F26B43"/>
          </p15:clr>
        </p15:guide>
        <p15:guide id="15" pos="427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819437"/>
      </p:ext>
    </p:extLst>
  </p:cSld>
  <p:clrMap bg1="lt1" tx1="dk1" bg2="lt2" tx2="dk2" accent1="accent1" accent2="accent2" accent3="accent3" accent4="accent4" accent5="accent5" accent6="accent6" hlink="hlink" folHlink="folHlink"/>
  <p:sldLayoutIdLst>
    <p:sldLayoutId id="2147483666" r:id="rId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9.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hyperlink" Target="https://www.crestron.com/News/Case-Studies/2019/Fishtech-Group" TargetMode="External"/><Relationship Id="rId3" Type="http://schemas.openxmlformats.org/officeDocument/2006/relationships/image" Target="../media/image47.jpeg"/><Relationship Id="rId7" Type="http://schemas.openxmlformats.org/officeDocument/2006/relationships/image" Target="../media/image49.png"/><Relationship Id="rId2" Type="http://schemas.openxmlformats.org/officeDocument/2006/relationships/hyperlink" Target="https://www.crestron.com/getattachment/News/Case-Studies/2020/University-of-Southern-California/CS_2020_USC_v4.pdf?lang=en-US&amp;ext=.pdf" TargetMode="External"/><Relationship Id="rId1" Type="http://schemas.openxmlformats.org/officeDocument/2006/relationships/slideLayout" Target="../slideLayouts/slideLayout3.xml"/><Relationship Id="rId6" Type="http://schemas.openxmlformats.org/officeDocument/2006/relationships/hyperlink" Target="https://www.crestron.com/News/Case-Studies/St-Johns-University" TargetMode="External"/><Relationship Id="rId5" Type="http://schemas.openxmlformats.org/officeDocument/2006/relationships/image" Target="../media/image48.jpeg"/><Relationship Id="rId4" Type="http://schemas.openxmlformats.org/officeDocument/2006/relationships/hyperlink" Target="https://www.crestron.com/News/Case-Studies/2019/The-Mecca-Sports-Bar-and-Grill" TargetMode="External"/><Relationship Id="rId9" Type="http://schemas.openxmlformats.org/officeDocument/2006/relationships/image" Target="../media/image50.jpeg"/></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2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670485"/>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F7680A-F452-CE4E-B82E-2B25C03065B7}"/>
              </a:ext>
            </a:extLst>
          </p:cNvPr>
          <p:cNvSpPr>
            <a:spLocks noGrp="1"/>
          </p:cNvSpPr>
          <p:nvPr>
            <p:ph type="title"/>
          </p:nvPr>
        </p:nvSpPr>
        <p:spPr>
          <a:xfrm>
            <a:off x="342900" y="304800"/>
            <a:ext cx="11506200" cy="838199"/>
          </a:xfrm>
        </p:spPr>
        <p:txBody>
          <a:bodyPr/>
          <a:lstStyle/>
          <a:p>
            <a:r>
              <a:rPr lang="en-US" dirty="0"/>
              <a:t>What latency?</a:t>
            </a:r>
          </a:p>
        </p:txBody>
      </p:sp>
      <p:sp>
        <p:nvSpPr>
          <p:cNvPr id="6" name="Content Placeholder 5">
            <a:extLst>
              <a:ext uri="{FF2B5EF4-FFF2-40B4-BE49-F238E27FC236}">
                <a16:creationId xmlns:a16="http://schemas.microsoft.com/office/drawing/2014/main" id="{C946004D-53A9-8E44-A125-12FDCBD792A1}"/>
              </a:ext>
            </a:extLst>
          </p:cNvPr>
          <p:cNvSpPr>
            <a:spLocks noGrp="1"/>
          </p:cNvSpPr>
          <p:nvPr>
            <p:ph idx="1"/>
          </p:nvPr>
        </p:nvSpPr>
        <p:spPr>
          <a:xfrm>
            <a:off x="7010400" y="1485901"/>
            <a:ext cx="4838700" cy="4686300"/>
          </a:xfrm>
        </p:spPr>
        <p:txBody>
          <a:bodyPr>
            <a:normAutofit/>
          </a:bodyPr>
          <a:lstStyle/>
          <a:p>
            <a:pPr lvl="2"/>
            <a:r>
              <a:rPr lang="en-US" dirty="0"/>
              <a:t>Zero latency</a:t>
            </a:r>
          </a:p>
          <a:p>
            <a:pPr lvl="2"/>
            <a:r>
              <a:rPr lang="en-US" dirty="0"/>
              <a:t>Experience imperceivably responsive technology</a:t>
            </a:r>
          </a:p>
          <a:p>
            <a:pPr lvl="2"/>
            <a:r>
              <a:rPr lang="en-US" dirty="0"/>
              <a:t>Meets Human Interface Device standard</a:t>
            </a:r>
          </a:p>
          <a:p>
            <a:pPr lvl="3"/>
            <a:r>
              <a:rPr lang="en-US" dirty="0"/>
              <a:t>Ensures synchronized camera and audio</a:t>
            </a:r>
          </a:p>
          <a:p>
            <a:pPr lvl="3"/>
            <a:r>
              <a:rPr lang="en-US" dirty="0"/>
              <a:t>Mouse and keyboard move with you</a:t>
            </a:r>
          </a:p>
          <a:p>
            <a:pPr lvl="2"/>
            <a:r>
              <a:rPr lang="en-US" dirty="0"/>
              <a:t>Feels like an extension of you</a:t>
            </a:r>
          </a:p>
          <a:p>
            <a:pPr lvl="2"/>
            <a:r>
              <a:rPr lang="en-US" dirty="0"/>
              <a:t>Works in real-time</a:t>
            </a:r>
          </a:p>
        </p:txBody>
      </p:sp>
      <p:pic>
        <p:nvPicPr>
          <p:cNvPr id="8" name="0_Latency" descr="0_Latency">
            <a:hlinkClick r:id="" action="ppaction://media"/>
            <a:extLst>
              <a:ext uri="{FF2B5EF4-FFF2-40B4-BE49-F238E27FC236}">
                <a16:creationId xmlns:a16="http://schemas.microsoft.com/office/drawing/2014/main" id="{843450F6-FFB1-8749-A14E-795ED3593D3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42900" y="1760170"/>
            <a:ext cx="6438900" cy="3337659"/>
          </a:xfrm>
          <a:prstGeom prst="rect">
            <a:avLst/>
          </a:prstGeom>
        </p:spPr>
      </p:pic>
    </p:spTree>
    <p:extLst>
      <p:ext uri="{BB962C8B-B14F-4D97-AF65-F5344CB8AC3E}">
        <p14:creationId xmlns:p14="http://schemas.microsoft.com/office/powerpoint/2010/main" val="31920652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41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photo, different, sitting, many&#10;&#10;Description automatically generated">
            <a:extLst>
              <a:ext uri="{FF2B5EF4-FFF2-40B4-BE49-F238E27FC236}">
                <a16:creationId xmlns:a16="http://schemas.microsoft.com/office/drawing/2014/main" id="{71A48AA4-DFD1-4145-9517-D56E4788893A}"/>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a:stretch/>
        </p:blipFill>
        <p:spPr>
          <a:xfrm>
            <a:off x="342900" y="1143000"/>
            <a:ext cx="6438900" cy="5029200"/>
          </a:xfrm>
        </p:spPr>
      </p:pic>
      <p:sp>
        <p:nvSpPr>
          <p:cNvPr id="5" name="Title 4">
            <a:extLst>
              <a:ext uri="{FF2B5EF4-FFF2-40B4-BE49-F238E27FC236}">
                <a16:creationId xmlns:a16="http://schemas.microsoft.com/office/drawing/2014/main" id="{EAF2D5ED-057A-2242-BC43-EC4D4E72253D}"/>
              </a:ext>
            </a:extLst>
          </p:cNvPr>
          <p:cNvSpPr>
            <a:spLocks noGrp="1"/>
          </p:cNvSpPr>
          <p:nvPr>
            <p:ph type="title"/>
          </p:nvPr>
        </p:nvSpPr>
        <p:spPr/>
        <p:txBody>
          <a:bodyPr/>
          <a:lstStyle/>
          <a:p>
            <a:r>
              <a:rPr lang="en-US" dirty="0"/>
              <a:t>Your network. Your protocols. Your standards.</a:t>
            </a:r>
          </a:p>
        </p:txBody>
      </p:sp>
      <p:sp>
        <p:nvSpPr>
          <p:cNvPr id="2" name="Content Placeholder 1">
            <a:extLst>
              <a:ext uri="{FF2B5EF4-FFF2-40B4-BE49-F238E27FC236}">
                <a16:creationId xmlns:a16="http://schemas.microsoft.com/office/drawing/2014/main" id="{FD5B1119-FFB8-994F-9966-02982CA35537}"/>
              </a:ext>
            </a:extLst>
          </p:cNvPr>
          <p:cNvSpPr>
            <a:spLocks noGrp="1"/>
          </p:cNvSpPr>
          <p:nvPr>
            <p:ph idx="1"/>
          </p:nvPr>
        </p:nvSpPr>
        <p:spPr/>
        <p:txBody>
          <a:bodyPr>
            <a:normAutofit/>
          </a:bodyPr>
          <a:lstStyle/>
          <a:p>
            <a:pPr lvl="2"/>
            <a:r>
              <a:rPr lang="en-US" dirty="0"/>
              <a:t>Works with every network</a:t>
            </a:r>
          </a:p>
          <a:p>
            <a:pPr lvl="4"/>
            <a:r>
              <a:rPr lang="en-US" dirty="0"/>
              <a:t>Designed as 1Gb solution on Cat5E cable</a:t>
            </a:r>
          </a:p>
          <a:p>
            <a:pPr lvl="2"/>
            <a:r>
              <a:rPr lang="en-US" dirty="0"/>
              <a:t>Partners with best in breed technology</a:t>
            </a:r>
          </a:p>
          <a:p>
            <a:pPr lvl="4"/>
            <a:r>
              <a:rPr lang="en-US" dirty="0"/>
              <a:t>Microsoft IoT Partner of the Year</a:t>
            </a:r>
          </a:p>
          <a:p>
            <a:pPr lvl="4"/>
            <a:r>
              <a:rPr lang="en-US" dirty="0"/>
              <a:t>Intel</a:t>
            </a:r>
          </a:p>
          <a:p>
            <a:pPr lvl="4"/>
            <a:r>
              <a:rPr lang="en-US" dirty="0" err="1"/>
              <a:t>IntoPIX</a:t>
            </a:r>
            <a:endParaRPr lang="en-US" dirty="0"/>
          </a:p>
          <a:p>
            <a:pPr lvl="2"/>
            <a:r>
              <a:rPr lang="en-US" dirty="0"/>
              <a:t>Industry formats for interoperability</a:t>
            </a:r>
          </a:p>
          <a:p>
            <a:pPr lvl="2"/>
            <a:r>
              <a:rPr lang="en-US" dirty="0"/>
              <a:t>All built to the strictest guidelines to ensure the greatest security</a:t>
            </a:r>
          </a:p>
        </p:txBody>
      </p:sp>
    </p:spTree>
    <p:extLst>
      <p:ext uri="{BB962C8B-B14F-4D97-AF65-F5344CB8AC3E}">
        <p14:creationId xmlns:p14="http://schemas.microsoft.com/office/powerpoint/2010/main" val="268994319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71A48AA4-DFD1-4145-9517-D56E4788893A}"/>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a:stretch/>
        </p:blipFill>
        <p:spPr>
          <a:xfrm>
            <a:off x="342900" y="1143000"/>
            <a:ext cx="6438900" cy="5029200"/>
          </a:xfrm>
        </p:spPr>
      </p:pic>
      <p:sp>
        <p:nvSpPr>
          <p:cNvPr id="5" name="Title 4">
            <a:extLst>
              <a:ext uri="{FF2B5EF4-FFF2-40B4-BE49-F238E27FC236}">
                <a16:creationId xmlns:a16="http://schemas.microsoft.com/office/drawing/2014/main" id="{EAF2D5ED-057A-2242-BC43-EC4D4E72253D}"/>
              </a:ext>
            </a:extLst>
          </p:cNvPr>
          <p:cNvSpPr>
            <a:spLocks noGrp="1"/>
          </p:cNvSpPr>
          <p:nvPr>
            <p:ph type="title"/>
          </p:nvPr>
        </p:nvSpPr>
        <p:spPr>
          <a:xfrm>
            <a:off x="342900" y="304800"/>
            <a:ext cx="11506200" cy="838199"/>
          </a:xfrm>
        </p:spPr>
        <p:txBody>
          <a:bodyPr/>
          <a:lstStyle/>
          <a:p>
            <a:r>
              <a:rPr lang="en-US" dirty="0"/>
              <a:t>Every network</a:t>
            </a:r>
          </a:p>
        </p:txBody>
      </p:sp>
      <p:sp>
        <p:nvSpPr>
          <p:cNvPr id="2" name="Content Placeholder 1">
            <a:extLst>
              <a:ext uri="{FF2B5EF4-FFF2-40B4-BE49-F238E27FC236}">
                <a16:creationId xmlns:a16="http://schemas.microsoft.com/office/drawing/2014/main" id="{FD5B1119-FFB8-994F-9966-02982CA35537}"/>
              </a:ext>
            </a:extLst>
          </p:cNvPr>
          <p:cNvSpPr>
            <a:spLocks noGrp="1"/>
          </p:cNvSpPr>
          <p:nvPr>
            <p:ph idx="1"/>
          </p:nvPr>
        </p:nvSpPr>
        <p:spPr>
          <a:xfrm>
            <a:off x="7010400" y="1485901"/>
            <a:ext cx="4838700" cy="4686300"/>
          </a:xfrm>
        </p:spPr>
        <p:txBody>
          <a:bodyPr>
            <a:normAutofit fontScale="92500" lnSpcReduction="10000"/>
          </a:bodyPr>
          <a:lstStyle/>
          <a:p>
            <a:pPr lvl="2">
              <a:lnSpc>
                <a:spcPct val="100000"/>
              </a:lnSpc>
            </a:pPr>
            <a:r>
              <a:rPr lang="en-US" dirty="0"/>
              <a:t>Network flexibility </a:t>
            </a:r>
          </a:p>
          <a:p>
            <a:pPr lvl="4">
              <a:lnSpc>
                <a:spcPct val="100000"/>
              </a:lnSpc>
            </a:pPr>
            <a:r>
              <a:rPr lang="en-US" dirty="0"/>
              <a:t>The 1 Gigabit solution that works with any network, any application, any design </a:t>
            </a:r>
          </a:p>
          <a:p>
            <a:pPr lvl="2">
              <a:lnSpc>
                <a:spcPct val="100000"/>
              </a:lnSpc>
            </a:pPr>
            <a:r>
              <a:rPr lang="en-US" dirty="0"/>
              <a:t>Layer 3 compatibility </a:t>
            </a:r>
          </a:p>
          <a:p>
            <a:pPr lvl="4">
              <a:lnSpc>
                <a:spcPct val="100000"/>
              </a:lnSpc>
            </a:pPr>
            <a:r>
              <a:rPr lang="en-US" dirty="0"/>
              <a:t>DM NVX is capable of transporting data to different sub networks </a:t>
            </a:r>
          </a:p>
          <a:p>
            <a:pPr lvl="2">
              <a:lnSpc>
                <a:spcPct val="100000"/>
              </a:lnSpc>
            </a:pPr>
            <a:r>
              <a:rPr lang="en-US" dirty="0"/>
              <a:t>Flexible bit rate options</a:t>
            </a:r>
          </a:p>
          <a:p>
            <a:pPr lvl="4">
              <a:lnSpc>
                <a:spcPct val="100000"/>
              </a:lnSpc>
            </a:pPr>
            <a:r>
              <a:rPr lang="en-US" dirty="0"/>
              <a:t>Adjustment bit rate based on the resolution of the source being routed </a:t>
            </a:r>
          </a:p>
          <a:p>
            <a:pPr lvl="4">
              <a:lnSpc>
                <a:spcPct val="100000"/>
              </a:lnSpc>
            </a:pPr>
            <a:r>
              <a:rPr lang="en-US" dirty="0"/>
              <a:t>Use network resources efficiently where full 4K60 4:4:4, HDR is not required or bandwidth is limited</a:t>
            </a:r>
          </a:p>
          <a:p>
            <a:pPr lvl="2">
              <a:lnSpc>
                <a:spcPct val="100000"/>
              </a:lnSpc>
            </a:pPr>
            <a:r>
              <a:rPr lang="en-US" dirty="0"/>
              <a:t>Quality of service standard protocol</a:t>
            </a:r>
          </a:p>
          <a:p>
            <a:pPr lvl="2">
              <a:lnSpc>
                <a:spcPct val="100000"/>
              </a:lnSpc>
            </a:pPr>
            <a:r>
              <a:rPr lang="en-US" dirty="0"/>
              <a:t>Stream port selection</a:t>
            </a:r>
          </a:p>
          <a:p>
            <a:pPr lvl="4">
              <a:lnSpc>
                <a:spcPct val="100000"/>
              </a:lnSpc>
            </a:pPr>
            <a:r>
              <a:rPr lang="en-US" dirty="0"/>
              <a:t>Route audio, video, and USB control on separate physical networks</a:t>
            </a:r>
          </a:p>
        </p:txBody>
      </p:sp>
    </p:spTree>
    <p:extLst>
      <p:ext uri="{BB962C8B-B14F-4D97-AF65-F5344CB8AC3E}">
        <p14:creationId xmlns:p14="http://schemas.microsoft.com/office/powerpoint/2010/main" val="181457894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2858D-E93F-604D-B714-C064B9BC2B0D}"/>
              </a:ext>
            </a:extLst>
          </p:cNvPr>
          <p:cNvSpPr>
            <a:spLocks noGrp="1"/>
          </p:cNvSpPr>
          <p:nvPr>
            <p:ph type="title"/>
          </p:nvPr>
        </p:nvSpPr>
        <p:spPr/>
        <p:txBody>
          <a:bodyPr/>
          <a:lstStyle/>
          <a:p>
            <a:r>
              <a:rPr lang="en-US" dirty="0"/>
              <a:t>The standards you use. The interoperability you want.</a:t>
            </a:r>
          </a:p>
        </p:txBody>
      </p:sp>
      <p:sp>
        <p:nvSpPr>
          <p:cNvPr id="3" name="Text Placeholder 2">
            <a:extLst>
              <a:ext uri="{FF2B5EF4-FFF2-40B4-BE49-F238E27FC236}">
                <a16:creationId xmlns:a16="http://schemas.microsoft.com/office/drawing/2014/main" id="{23133475-79BB-C143-9758-74492F83C15D}"/>
              </a:ext>
            </a:extLst>
          </p:cNvPr>
          <p:cNvSpPr>
            <a:spLocks noGrp="1"/>
          </p:cNvSpPr>
          <p:nvPr>
            <p:ph type="body" idx="1"/>
          </p:nvPr>
        </p:nvSpPr>
        <p:spPr>
          <a:xfrm>
            <a:off x="314490" y="2755792"/>
            <a:ext cx="5524500" cy="416788"/>
          </a:xfrm>
        </p:spPr>
        <p:txBody>
          <a:bodyPr/>
          <a:lstStyle/>
          <a:p>
            <a:r>
              <a:rPr lang="en-US" dirty="0"/>
              <a:t>Standards</a:t>
            </a:r>
          </a:p>
        </p:txBody>
      </p:sp>
      <p:sp>
        <p:nvSpPr>
          <p:cNvPr id="4" name="Content Placeholder 3">
            <a:extLst>
              <a:ext uri="{FF2B5EF4-FFF2-40B4-BE49-F238E27FC236}">
                <a16:creationId xmlns:a16="http://schemas.microsoft.com/office/drawing/2014/main" id="{84FB2B06-FE84-C941-9942-297F8C98FD51}"/>
              </a:ext>
            </a:extLst>
          </p:cNvPr>
          <p:cNvSpPr>
            <a:spLocks noGrp="1"/>
          </p:cNvSpPr>
          <p:nvPr>
            <p:ph sz="half" idx="2"/>
          </p:nvPr>
        </p:nvSpPr>
        <p:spPr>
          <a:xfrm>
            <a:off x="314490" y="3223244"/>
            <a:ext cx="5524500" cy="503492"/>
          </a:xfrm>
        </p:spPr>
        <p:txBody>
          <a:bodyPr>
            <a:noAutofit/>
          </a:bodyPr>
          <a:lstStyle/>
          <a:p>
            <a:r>
              <a:rPr lang="en-US" sz="1800" dirty="0"/>
              <a:t>Broad range of video and audio standards.</a:t>
            </a:r>
          </a:p>
        </p:txBody>
      </p:sp>
      <p:sp>
        <p:nvSpPr>
          <p:cNvPr id="5" name="Text Placeholder 4">
            <a:extLst>
              <a:ext uri="{FF2B5EF4-FFF2-40B4-BE49-F238E27FC236}">
                <a16:creationId xmlns:a16="http://schemas.microsoft.com/office/drawing/2014/main" id="{9B0C1D0C-A56D-3447-9430-3F774917438A}"/>
              </a:ext>
            </a:extLst>
          </p:cNvPr>
          <p:cNvSpPr>
            <a:spLocks noGrp="1"/>
          </p:cNvSpPr>
          <p:nvPr>
            <p:ph type="body" sz="quarter" idx="3"/>
          </p:nvPr>
        </p:nvSpPr>
        <p:spPr>
          <a:xfrm>
            <a:off x="6324598" y="2821387"/>
            <a:ext cx="5524502" cy="416788"/>
          </a:xfrm>
        </p:spPr>
        <p:txBody>
          <a:bodyPr/>
          <a:lstStyle/>
          <a:p>
            <a:r>
              <a:rPr lang="en-US" dirty="0"/>
              <a:t>Extend DM NVX… </a:t>
            </a:r>
          </a:p>
        </p:txBody>
      </p:sp>
      <p:sp>
        <p:nvSpPr>
          <p:cNvPr id="6" name="Content Placeholder 5">
            <a:extLst>
              <a:ext uri="{FF2B5EF4-FFF2-40B4-BE49-F238E27FC236}">
                <a16:creationId xmlns:a16="http://schemas.microsoft.com/office/drawing/2014/main" id="{5B57EE3A-DA5A-384E-95E6-8BEC32BFCBB9}"/>
              </a:ext>
            </a:extLst>
          </p:cNvPr>
          <p:cNvSpPr>
            <a:spLocks noGrp="1"/>
          </p:cNvSpPr>
          <p:nvPr>
            <p:ph sz="quarter" idx="4"/>
          </p:nvPr>
        </p:nvSpPr>
        <p:spPr>
          <a:xfrm>
            <a:off x="6324598" y="3299289"/>
            <a:ext cx="5524500" cy="1248649"/>
          </a:xfrm>
        </p:spPr>
        <p:txBody>
          <a:bodyPr>
            <a:noAutofit/>
          </a:bodyPr>
          <a:lstStyle/>
          <a:p>
            <a:pPr marL="342900" indent="-342900">
              <a:lnSpc>
                <a:spcPct val="100000"/>
              </a:lnSpc>
              <a:buFont typeface="Arial" panose="020B0604020202020204" pitchFamily="34" charset="0"/>
              <a:buChar char="•"/>
            </a:pPr>
            <a:r>
              <a:rPr lang="en-US" sz="1800" dirty="0"/>
              <a:t>Into the world of the most popular displays with a plug-and-play solution: DM-NVX-D80 </a:t>
            </a:r>
            <a:r>
              <a:rPr lang="en-US" sz="1800" dirty="0" err="1"/>
              <a:t>IoAV</a:t>
            </a:r>
            <a:r>
              <a:rPr lang="en-US" sz="1800" dirty="0"/>
              <a:t> decoder</a:t>
            </a:r>
          </a:p>
          <a:p>
            <a:pPr marL="342900" indent="-342900">
              <a:lnSpc>
                <a:spcPct val="100000"/>
              </a:lnSpc>
              <a:buFont typeface="Arial" panose="020B0604020202020204" pitchFamily="34" charset="0"/>
              <a:buChar char="•"/>
            </a:pPr>
            <a:r>
              <a:rPr lang="en-US" sz="1800" dirty="0"/>
              <a:t>With existing DigitalMedia</a:t>
            </a:r>
            <a:r>
              <a:rPr lang="en-US" sz="1200" baseline="30000" dirty="0"/>
              <a:t>™</a:t>
            </a:r>
            <a:r>
              <a:rPr lang="en-US" sz="1800" dirty="0"/>
              <a:t> and </a:t>
            </a:r>
            <a:r>
              <a:rPr lang="en-US" sz="1800" dirty="0" err="1"/>
              <a:t>HDBaseT</a:t>
            </a:r>
            <a:r>
              <a:rPr lang="en-US" sz="1200" baseline="60000" dirty="0"/>
              <a:t>®</a:t>
            </a:r>
            <a:r>
              <a:rPr lang="en-US" sz="1800" dirty="0"/>
              <a:t> systems with the DM-NVX-E760</a:t>
            </a:r>
          </a:p>
        </p:txBody>
      </p:sp>
      <p:sp>
        <p:nvSpPr>
          <p:cNvPr id="25" name="TextBox 24">
            <a:extLst>
              <a:ext uri="{FF2B5EF4-FFF2-40B4-BE49-F238E27FC236}">
                <a16:creationId xmlns:a16="http://schemas.microsoft.com/office/drawing/2014/main" id="{6A69291F-07D1-4F47-92EE-130AE7406E36}"/>
              </a:ext>
            </a:extLst>
          </p:cNvPr>
          <p:cNvSpPr txBox="1"/>
          <p:nvPr/>
        </p:nvSpPr>
        <p:spPr>
          <a:xfrm>
            <a:off x="278394" y="1544148"/>
            <a:ext cx="9399759" cy="757130"/>
          </a:xfrm>
          <a:prstGeom prst="rect">
            <a:avLst/>
          </a:prstGeom>
          <a:noFill/>
        </p:spPr>
        <p:txBody>
          <a:bodyPr wrap="square">
            <a:spAutoFit/>
          </a:bodyPr>
          <a:lstStyle/>
          <a:p>
            <a:pPr>
              <a:lnSpc>
                <a:spcPct val="90000"/>
              </a:lnSpc>
              <a:spcBef>
                <a:spcPts val="1000"/>
              </a:spcBef>
            </a:pPr>
            <a:r>
              <a:rPr lang="en-US" sz="2400" b="1" dirty="0">
                <a:solidFill>
                  <a:schemeClr val="bg2"/>
                </a:solidFill>
              </a:rPr>
              <a:t>DM NVX works with industry standards and systems you have, so you can achieve whatever you want.</a:t>
            </a:r>
          </a:p>
        </p:txBody>
      </p:sp>
      <p:pic>
        <p:nvPicPr>
          <p:cNvPr id="11" name="Picture 10" descr="A close up of a logo&#10;&#10;Description automatically generated">
            <a:extLst>
              <a:ext uri="{FF2B5EF4-FFF2-40B4-BE49-F238E27FC236}">
                <a16:creationId xmlns:a16="http://schemas.microsoft.com/office/drawing/2014/main" id="{9460B3CB-1C5A-416B-B44A-76B5494765C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78393" y="3876863"/>
            <a:ext cx="895350" cy="312515"/>
          </a:xfrm>
          <a:prstGeom prst="rect">
            <a:avLst/>
          </a:prstGeom>
        </p:spPr>
      </p:pic>
      <p:pic>
        <p:nvPicPr>
          <p:cNvPr id="13" name="Picture 12" descr="A close up of a logo&#10;&#10;Description automatically generated">
            <a:extLst>
              <a:ext uri="{FF2B5EF4-FFF2-40B4-BE49-F238E27FC236}">
                <a16:creationId xmlns:a16="http://schemas.microsoft.com/office/drawing/2014/main" id="{F182C56F-5D77-4FD6-8CD4-8700628C528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289361" y="3927469"/>
            <a:ext cx="895350" cy="211303"/>
          </a:xfrm>
          <a:prstGeom prst="rect">
            <a:avLst/>
          </a:prstGeom>
        </p:spPr>
      </p:pic>
      <p:pic>
        <p:nvPicPr>
          <p:cNvPr id="15" name="Picture 14" descr="A close up of a logo&#10;&#10;Description automatically generated">
            <a:extLst>
              <a:ext uri="{FF2B5EF4-FFF2-40B4-BE49-F238E27FC236}">
                <a16:creationId xmlns:a16="http://schemas.microsoft.com/office/drawing/2014/main" id="{71BB14B9-408A-4F9B-9BE4-7CBE285939C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560102" y="3807049"/>
            <a:ext cx="342900" cy="452142"/>
          </a:xfrm>
          <a:prstGeom prst="rect">
            <a:avLst/>
          </a:prstGeom>
        </p:spPr>
      </p:pic>
      <p:pic>
        <p:nvPicPr>
          <p:cNvPr id="17" name="Picture 16" descr="A picture containing sitting, sign, screen, computer&#10;&#10;Description automatically generated">
            <a:extLst>
              <a:ext uri="{FF2B5EF4-FFF2-40B4-BE49-F238E27FC236}">
                <a16:creationId xmlns:a16="http://schemas.microsoft.com/office/drawing/2014/main" id="{C3960793-D503-4042-B171-5BE4805E8029}"/>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459380" y="4690467"/>
            <a:ext cx="895350" cy="202000"/>
          </a:xfrm>
          <a:prstGeom prst="rect">
            <a:avLst/>
          </a:prstGeom>
        </p:spPr>
      </p:pic>
      <p:pic>
        <p:nvPicPr>
          <p:cNvPr id="19" name="Picture 18" descr="A picture containing sitting, screen, dark, sign&#10;&#10;Description automatically generated">
            <a:extLst>
              <a:ext uri="{FF2B5EF4-FFF2-40B4-BE49-F238E27FC236}">
                <a16:creationId xmlns:a16="http://schemas.microsoft.com/office/drawing/2014/main" id="{7A35B692-E0AE-435E-8694-D936B8018890}"/>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35543" y="4692158"/>
            <a:ext cx="781050" cy="198618"/>
          </a:xfrm>
          <a:prstGeom prst="rect">
            <a:avLst/>
          </a:prstGeom>
        </p:spPr>
      </p:pic>
      <p:pic>
        <p:nvPicPr>
          <p:cNvPr id="20" name="Picture 19" descr="A picture containing dark, photo, lit, sitting&#10;&#10;Description automatically generated">
            <a:extLst>
              <a:ext uri="{FF2B5EF4-FFF2-40B4-BE49-F238E27FC236}">
                <a16:creationId xmlns:a16="http://schemas.microsoft.com/office/drawing/2014/main" id="{49B960CB-2CBB-4C20-899F-EA843CC84C92}"/>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697517" y="4693412"/>
            <a:ext cx="911766" cy="196110"/>
          </a:xfrm>
          <a:prstGeom prst="rect">
            <a:avLst/>
          </a:prstGeom>
        </p:spPr>
      </p:pic>
      <p:pic>
        <p:nvPicPr>
          <p:cNvPr id="21" name="Picture 20" descr="A close up of a sign&#10;&#10;Description automatically generated">
            <a:extLst>
              <a:ext uri="{FF2B5EF4-FFF2-40B4-BE49-F238E27FC236}">
                <a16:creationId xmlns:a16="http://schemas.microsoft.com/office/drawing/2014/main" id="{359E5C81-46DC-4BBA-A069-4D1EF1255646}"/>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571070" y="3887138"/>
            <a:ext cx="1028700" cy="291965"/>
          </a:xfrm>
          <a:prstGeom prst="rect">
            <a:avLst/>
          </a:prstGeom>
        </p:spPr>
      </p:pic>
      <p:pic>
        <p:nvPicPr>
          <p:cNvPr id="24" name="Picture 23" descr="A picture containing object, clock, fence&#10;&#10;Description automatically generated">
            <a:extLst>
              <a:ext uri="{FF2B5EF4-FFF2-40B4-BE49-F238E27FC236}">
                <a16:creationId xmlns:a16="http://schemas.microsoft.com/office/drawing/2014/main" id="{81F78699-E29A-4FCF-9A1C-F827D95C601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986130" y="3815529"/>
            <a:ext cx="816764" cy="435182"/>
          </a:xfrm>
          <a:prstGeom prst="rect">
            <a:avLst/>
          </a:prstGeom>
        </p:spPr>
      </p:pic>
      <p:pic>
        <p:nvPicPr>
          <p:cNvPr id="31" name="Picture 30" descr="A close up of a logo&#10;&#10;Description automatically generated">
            <a:extLst>
              <a:ext uri="{FF2B5EF4-FFF2-40B4-BE49-F238E27FC236}">
                <a16:creationId xmlns:a16="http://schemas.microsoft.com/office/drawing/2014/main" id="{F9574B4F-52EE-4CB7-9A22-7C1A6CC41371}"/>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3952070" y="4636552"/>
            <a:ext cx="647700" cy="309831"/>
          </a:xfrm>
          <a:prstGeom prst="rect">
            <a:avLst/>
          </a:prstGeom>
        </p:spPr>
      </p:pic>
    </p:spTree>
    <p:extLst>
      <p:ext uri="{BB962C8B-B14F-4D97-AF65-F5344CB8AC3E}">
        <p14:creationId xmlns:p14="http://schemas.microsoft.com/office/powerpoint/2010/main" val="229638722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2858D-E93F-604D-B714-C064B9BC2B0D}"/>
              </a:ext>
            </a:extLst>
          </p:cNvPr>
          <p:cNvSpPr>
            <a:spLocks noGrp="1"/>
          </p:cNvSpPr>
          <p:nvPr>
            <p:ph type="title"/>
          </p:nvPr>
        </p:nvSpPr>
        <p:spPr/>
        <p:txBody>
          <a:bodyPr/>
          <a:lstStyle/>
          <a:p>
            <a:r>
              <a:rPr lang="en-US" dirty="0"/>
              <a:t>The standards you use. The interoperability you want.</a:t>
            </a:r>
          </a:p>
        </p:txBody>
      </p:sp>
      <p:sp>
        <p:nvSpPr>
          <p:cNvPr id="3" name="Text Placeholder 2">
            <a:extLst>
              <a:ext uri="{FF2B5EF4-FFF2-40B4-BE49-F238E27FC236}">
                <a16:creationId xmlns:a16="http://schemas.microsoft.com/office/drawing/2014/main" id="{23133475-79BB-C143-9758-74492F83C15D}"/>
              </a:ext>
            </a:extLst>
          </p:cNvPr>
          <p:cNvSpPr>
            <a:spLocks noGrp="1"/>
          </p:cNvSpPr>
          <p:nvPr>
            <p:ph type="body" idx="1"/>
          </p:nvPr>
        </p:nvSpPr>
        <p:spPr>
          <a:xfrm>
            <a:off x="342900" y="1485901"/>
            <a:ext cx="5822509" cy="416788"/>
          </a:xfrm>
        </p:spPr>
        <p:txBody>
          <a:bodyPr/>
          <a:lstStyle/>
          <a:p>
            <a:pPr algn="l"/>
            <a:r>
              <a:rPr lang="en-US" dirty="0"/>
              <a:t>Native DM NVX </a:t>
            </a:r>
            <a:r>
              <a:rPr lang="en-US" dirty="0" err="1"/>
              <a:t>IoAV</a:t>
            </a:r>
            <a:r>
              <a:rPr lang="en-US" dirty="0"/>
              <a:t> decoder endpoint</a:t>
            </a:r>
          </a:p>
        </p:txBody>
      </p:sp>
      <p:sp>
        <p:nvSpPr>
          <p:cNvPr id="4" name="Content Placeholder 3">
            <a:extLst>
              <a:ext uri="{FF2B5EF4-FFF2-40B4-BE49-F238E27FC236}">
                <a16:creationId xmlns:a16="http://schemas.microsoft.com/office/drawing/2014/main" id="{84FB2B06-FE84-C941-9942-297F8C98FD51}"/>
              </a:ext>
            </a:extLst>
          </p:cNvPr>
          <p:cNvSpPr>
            <a:spLocks noGrp="1"/>
          </p:cNvSpPr>
          <p:nvPr>
            <p:ph sz="half" idx="2"/>
          </p:nvPr>
        </p:nvSpPr>
        <p:spPr>
          <a:xfrm>
            <a:off x="342901" y="1902691"/>
            <a:ext cx="5524500" cy="3293997"/>
          </a:xfrm>
        </p:spPr>
        <p:txBody>
          <a:bodyPr>
            <a:normAutofit/>
          </a:bodyPr>
          <a:lstStyle/>
          <a:p>
            <a:pPr marL="342900" indent="-342900" algn="l">
              <a:lnSpc>
                <a:spcPct val="100000"/>
              </a:lnSpc>
              <a:buFont typeface="Arial" panose="020B0604020202020204" pitchFamily="34" charset="0"/>
              <a:buChar char="•"/>
            </a:pPr>
            <a:r>
              <a:rPr lang="en-US" sz="1800" dirty="0">
                <a:solidFill>
                  <a:srgbClr val="333333"/>
                </a:solidFill>
              </a:rPr>
              <a:t>Extend into the world of the most popular displays with plug-and-play solution – eliminate cables and mounting </a:t>
            </a:r>
          </a:p>
          <a:p>
            <a:pPr marL="342900" indent="-342900" algn="l">
              <a:lnSpc>
                <a:spcPct val="100000"/>
              </a:lnSpc>
              <a:buFont typeface="Arial" panose="020B0604020202020204" pitchFamily="34" charset="0"/>
              <a:buChar char="•"/>
            </a:pPr>
            <a:r>
              <a:rPr lang="en-US" sz="1800" dirty="0">
                <a:solidFill>
                  <a:srgbClr val="333333"/>
                </a:solidFill>
              </a:rPr>
              <a:t>C</a:t>
            </a:r>
            <a:r>
              <a:rPr lang="en-US" sz="1800" b="0" i="0" dirty="0">
                <a:solidFill>
                  <a:srgbClr val="333333"/>
                </a:solidFill>
                <a:effectLst/>
              </a:rPr>
              <a:t>ompatible with Intel</a:t>
            </a:r>
            <a:r>
              <a:rPr lang="en-US" sz="1200" b="0" i="0" baseline="60000" dirty="0">
                <a:solidFill>
                  <a:srgbClr val="333333"/>
                </a:solidFill>
                <a:effectLst/>
              </a:rPr>
              <a:t>®</a:t>
            </a:r>
            <a:r>
              <a:rPr lang="en-US" sz="1800" b="0" i="0" dirty="0">
                <a:solidFill>
                  <a:srgbClr val="333333"/>
                </a:solidFill>
                <a:effectLst/>
              </a:rPr>
              <a:t> Open Pluggable Specification (OPS) for seamless integration with OPS-supported displays</a:t>
            </a:r>
            <a:endParaRPr lang="en-US" sz="1800" dirty="0">
              <a:solidFill>
                <a:srgbClr val="333333"/>
              </a:solidFill>
            </a:endParaRPr>
          </a:p>
          <a:p>
            <a:pPr marL="342900" indent="-342900" algn="l">
              <a:lnSpc>
                <a:spcPct val="100000"/>
              </a:lnSpc>
              <a:buFont typeface="Arial" panose="020B0604020202020204" pitchFamily="34" charset="0"/>
              <a:buChar char="•"/>
            </a:pPr>
            <a:r>
              <a:rPr lang="en-US" sz="1800" dirty="0">
                <a:solidFill>
                  <a:srgbClr val="393939"/>
                </a:solidFill>
              </a:rPr>
              <a:t>D</a:t>
            </a:r>
            <a:r>
              <a:rPr lang="en-US" sz="1800" b="0" i="0" dirty="0">
                <a:solidFill>
                  <a:srgbClr val="393939"/>
                </a:solidFill>
                <a:effectLst/>
              </a:rPr>
              <a:t>eliver audio and video, 4K60, 4:4:4, HDR across any size network</a:t>
            </a:r>
          </a:p>
          <a:p>
            <a:pPr marL="342900" indent="-342900" algn="l">
              <a:buFont typeface="Arial" panose="020B0604020202020204" pitchFamily="34" charset="0"/>
              <a:buChar char="•"/>
            </a:pPr>
            <a:r>
              <a:rPr lang="en-US" sz="1800" dirty="0">
                <a:solidFill>
                  <a:srgbClr val="393939"/>
                </a:solidFill>
              </a:rPr>
              <a:t>Partners</a:t>
            </a:r>
            <a:endParaRPr lang="en-US" sz="1800" b="0" i="0" dirty="0">
              <a:solidFill>
                <a:srgbClr val="333333"/>
              </a:solidFill>
              <a:effectLst/>
            </a:endParaRPr>
          </a:p>
        </p:txBody>
      </p:sp>
      <p:pic>
        <p:nvPicPr>
          <p:cNvPr id="8" name="Picture 7" descr="A picture containing drawing&#10;&#10;Description automatically generated">
            <a:extLst>
              <a:ext uri="{FF2B5EF4-FFF2-40B4-BE49-F238E27FC236}">
                <a16:creationId xmlns:a16="http://schemas.microsoft.com/office/drawing/2014/main" id="{C4D0B18C-6265-C442-94CA-DB739F7C3EB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774824" y="5628932"/>
            <a:ext cx="905547" cy="208611"/>
          </a:xfrm>
          <a:prstGeom prst="rect">
            <a:avLst/>
          </a:prstGeom>
        </p:spPr>
      </p:pic>
      <p:pic>
        <p:nvPicPr>
          <p:cNvPr id="10" name="Picture 9" descr="A close up of a sign&#10;&#10;Description automatically generated">
            <a:extLst>
              <a:ext uri="{FF2B5EF4-FFF2-40B4-BE49-F238E27FC236}">
                <a16:creationId xmlns:a16="http://schemas.microsoft.com/office/drawing/2014/main" id="{463D2D73-9343-2146-818F-1CBDE957407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74824" y="5001430"/>
            <a:ext cx="742950" cy="327579"/>
          </a:xfrm>
          <a:prstGeom prst="rect">
            <a:avLst/>
          </a:prstGeom>
        </p:spPr>
      </p:pic>
      <p:pic>
        <p:nvPicPr>
          <p:cNvPr id="12" name="Picture 11" descr="A picture containing clock, drawing&#10;&#10;Description automatically generated">
            <a:extLst>
              <a:ext uri="{FF2B5EF4-FFF2-40B4-BE49-F238E27FC236}">
                <a16:creationId xmlns:a16="http://schemas.microsoft.com/office/drawing/2014/main" id="{1E6CC527-2BB2-D04B-A778-8D4CCAFDBF50}"/>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339812" y="5069045"/>
            <a:ext cx="726649" cy="192348"/>
          </a:xfrm>
          <a:prstGeom prst="rect">
            <a:avLst/>
          </a:prstGeom>
        </p:spPr>
      </p:pic>
      <p:pic>
        <p:nvPicPr>
          <p:cNvPr id="14" name="Picture 13" descr="A picture containing drawing, light&#10;&#10;Description automatically generated">
            <a:extLst>
              <a:ext uri="{FF2B5EF4-FFF2-40B4-BE49-F238E27FC236}">
                <a16:creationId xmlns:a16="http://schemas.microsoft.com/office/drawing/2014/main" id="{57154FA6-1C4D-6442-8932-1F265FDD15DA}"/>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567871" y="4928358"/>
            <a:ext cx="1223063" cy="473722"/>
          </a:xfrm>
          <a:prstGeom prst="rect">
            <a:avLst/>
          </a:prstGeom>
        </p:spPr>
      </p:pic>
      <p:pic>
        <p:nvPicPr>
          <p:cNvPr id="16" name="Picture 15" descr="A blurry photo of a sign&#10;&#10;Description automatically generated">
            <a:extLst>
              <a:ext uri="{FF2B5EF4-FFF2-40B4-BE49-F238E27FC236}">
                <a16:creationId xmlns:a16="http://schemas.microsoft.com/office/drawing/2014/main" id="{9C2971E4-7EF8-DD4A-92FE-AAA48D9AE99D}"/>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2002020" y="5595125"/>
            <a:ext cx="1393567" cy="276225"/>
          </a:xfrm>
          <a:prstGeom prst="rect">
            <a:avLst/>
          </a:prstGeom>
        </p:spPr>
      </p:pic>
      <p:pic>
        <p:nvPicPr>
          <p:cNvPr id="18" name="Picture 17" descr="A close up of a logo&#10;&#10;Description automatically generated">
            <a:extLst>
              <a:ext uri="{FF2B5EF4-FFF2-40B4-BE49-F238E27FC236}">
                <a16:creationId xmlns:a16="http://schemas.microsoft.com/office/drawing/2014/main" id="{C919AAF9-B970-9C46-A702-20FDB0C6F4B6}"/>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785782" y="5595125"/>
            <a:ext cx="1005152" cy="276225"/>
          </a:xfrm>
          <a:prstGeom prst="rect">
            <a:avLst/>
          </a:prstGeom>
        </p:spPr>
      </p:pic>
      <p:pic>
        <p:nvPicPr>
          <p:cNvPr id="1026" name="Picture 2">
            <a:extLst>
              <a:ext uri="{FF2B5EF4-FFF2-40B4-BE49-F238E27FC236}">
                <a16:creationId xmlns:a16="http://schemas.microsoft.com/office/drawing/2014/main" id="{4F19CA73-D442-4963-ABAB-7A4D42045A5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55508" y="4957480"/>
            <a:ext cx="4561668" cy="6896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5822DF9-7D79-4BA0-B40E-37B59DFB7AE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67401" y="2245590"/>
            <a:ext cx="6019800" cy="1874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141311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9B9EABC-F761-3741-89CF-2CE540AA89EB}"/>
              </a:ext>
            </a:extLst>
          </p:cNvPr>
          <p:cNvSpPr/>
          <p:nvPr/>
        </p:nvSpPr>
        <p:spPr>
          <a:xfrm>
            <a:off x="252248" y="6117021"/>
            <a:ext cx="4925411" cy="515007"/>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Placeholder 14" descr="A picture containing floor, indoor, wall, living&#10;&#10;Description automatically generated">
            <a:extLst>
              <a:ext uri="{FF2B5EF4-FFF2-40B4-BE49-F238E27FC236}">
                <a16:creationId xmlns:a16="http://schemas.microsoft.com/office/drawing/2014/main" id="{EC61BCD4-8878-394F-93D4-41BB375687C2}"/>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b="-1711"/>
          <a:stretch/>
        </p:blipFill>
        <p:spPr>
          <a:xfrm>
            <a:off x="5410200" y="304800"/>
            <a:ext cx="6438900" cy="4950106"/>
          </a:xfrm>
        </p:spPr>
      </p:pic>
      <p:sp>
        <p:nvSpPr>
          <p:cNvPr id="2" name="Title 1">
            <a:extLst>
              <a:ext uri="{FF2B5EF4-FFF2-40B4-BE49-F238E27FC236}">
                <a16:creationId xmlns:a16="http://schemas.microsoft.com/office/drawing/2014/main" id="{AE0CC2E5-1B5D-4DB8-AA30-52E8A68F6E0D}"/>
              </a:ext>
            </a:extLst>
          </p:cNvPr>
          <p:cNvSpPr>
            <a:spLocks noGrp="1"/>
          </p:cNvSpPr>
          <p:nvPr>
            <p:ph type="title"/>
          </p:nvPr>
        </p:nvSpPr>
        <p:spPr/>
        <p:txBody>
          <a:bodyPr/>
          <a:lstStyle/>
          <a:p>
            <a:r>
              <a:rPr lang="en-US" dirty="0"/>
              <a:t>The standards you use. </a:t>
            </a:r>
            <a:br>
              <a:rPr lang="en-US" dirty="0"/>
            </a:br>
            <a:r>
              <a:rPr lang="en-US" dirty="0"/>
              <a:t>The interoperability you want.</a:t>
            </a:r>
          </a:p>
        </p:txBody>
      </p:sp>
      <p:sp>
        <p:nvSpPr>
          <p:cNvPr id="5" name="Content Placeholder 2">
            <a:extLst>
              <a:ext uri="{FF2B5EF4-FFF2-40B4-BE49-F238E27FC236}">
                <a16:creationId xmlns:a16="http://schemas.microsoft.com/office/drawing/2014/main" id="{CFD027F6-F7C7-43B8-983C-A24B099394E5}"/>
              </a:ext>
            </a:extLst>
          </p:cNvPr>
          <p:cNvSpPr>
            <a:spLocks noGrp="1"/>
          </p:cNvSpPr>
          <p:nvPr>
            <p:ph idx="1"/>
          </p:nvPr>
        </p:nvSpPr>
        <p:spPr>
          <a:xfrm>
            <a:off x="338959" y="1548963"/>
            <a:ext cx="4838700" cy="3884885"/>
          </a:xfrm>
        </p:spPr>
        <p:txBody>
          <a:bodyPr vert="horz" lIns="0" tIns="0" rIns="0" bIns="91440" rtlCol="0" anchor="t">
            <a:normAutofit/>
          </a:bodyPr>
          <a:lstStyle/>
          <a:p>
            <a:r>
              <a:rPr lang="en-US" sz="1900" dirty="0"/>
              <a:t>Unify </a:t>
            </a:r>
            <a:r>
              <a:rPr lang="en-US" sz="1900" dirty="0" err="1"/>
              <a:t>HDBaseT</a:t>
            </a:r>
            <a:r>
              <a:rPr lang="en-US" sz="1900" dirty="0"/>
              <a:t> and AV-over-IP</a:t>
            </a:r>
          </a:p>
          <a:p>
            <a:pPr lvl="1"/>
            <a:r>
              <a:rPr lang="en-US" sz="1700" dirty="0"/>
              <a:t>The only 4K60 4:4:4 </a:t>
            </a:r>
            <a:r>
              <a:rPr lang="en-US" sz="1700" dirty="0" err="1"/>
              <a:t>HDbaseT</a:t>
            </a:r>
            <a:r>
              <a:rPr lang="en-US" sz="1700" dirty="0"/>
              <a:t> to AV-over-IP solution on the market:</a:t>
            </a:r>
          </a:p>
          <a:p>
            <a:pPr lvl="2"/>
            <a:r>
              <a:rPr lang="en-US" sz="1500" dirty="0"/>
              <a:t>Endpoint that bridges DM and </a:t>
            </a:r>
            <a:r>
              <a:rPr lang="en-US" sz="1500" dirty="0" err="1"/>
              <a:t>HDBaseT</a:t>
            </a:r>
            <a:r>
              <a:rPr lang="en-US" sz="1500" dirty="0"/>
              <a:t> outputs to a </a:t>
            </a:r>
            <a:br>
              <a:rPr lang="en-US" sz="1500" dirty="0"/>
            </a:br>
            <a:r>
              <a:rPr lang="en-US" sz="1500" dirty="0"/>
              <a:t>DM NVX network</a:t>
            </a:r>
          </a:p>
          <a:p>
            <a:pPr lvl="3"/>
            <a:r>
              <a:rPr lang="en-US" sz="1200" dirty="0"/>
              <a:t>Fully interoperable with current DM NVX ecosystem</a:t>
            </a:r>
          </a:p>
          <a:p>
            <a:pPr lvl="3"/>
            <a:r>
              <a:rPr lang="en-US" sz="1200" dirty="0"/>
              <a:t>Native integration of Crestron DM, DMPS, and DM Lite</a:t>
            </a:r>
            <a:r>
              <a:rPr lang="en-US" sz="1200" baseline="30000" dirty="0"/>
              <a:t>®</a:t>
            </a:r>
            <a:r>
              <a:rPr lang="en-US" sz="1200" dirty="0"/>
              <a:t> systems with DM NVX</a:t>
            </a:r>
          </a:p>
          <a:p>
            <a:pPr lvl="2"/>
            <a:r>
              <a:rPr lang="en-US" sz="1400" dirty="0"/>
              <a:t>Offers ability to utilize 1-gang wall plate </a:t>
            </a:r>
          </a:p>
          <a:p>
            <a:pPr lvl="3"/>
            <a:r>
              <a:rPr lang="en-US" sz="1200" dirty="0"/>
              <a:t>4K60 4:4:4 support when pairing with a DM-TX-4KZ-100-C-1G</a:t>
            </a:r>
          </a:p>
          <a:p>
            <a:pPr lvl="3"/>
            <a:r>
              <a:rPr lang="en-US" sz="1200" dirty="0"/>
              <a:t>4K60 4:2:0 when pairing with a HD-TX-101-C-1G-E</a:t>
            </a:r>
          </a:p>
          <a:p>
            <a:pPr lvl="2"/>
            <a:r>
              <a:rPr lang="en-US" sz="1400" dirty="0"/>
              <a:t>Native support for audio-over-IP to integrate with DM NVX and 3rd party systems</a:t>
            </a:r>
          </a:p>
        </p:txBody>
      </p:sp>
      <p:pic>
        <p:nvPicPr>
          <p:cNvPr id="7" name="Picture 6" descr="Graphical user interface, text&#10;&#10;Description automatically generated">
            <a:extLst>
              <a:ext uri="{FF2B5EF4-FFF2-40B4-BE49-F238E27FC236}">
                <a16:creationId xmlns:a16="http://schemas.microsoft.com/office/drawing/2014/main" id="{284C3151-30DA-6D4A-A5C5-E45E05EA30B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38959" y="5433848"/>
            <a:ext cx="9464798" cy="1254293"/>
          </a:xfrm>
          <a:prstGeom prst="rect">
            <a:avLst/>
          </a:prstGeom>
        </p:spPr>
      </p:pic>
    </p:spTree>
    <p:extLst>
      <p:ext uri="{BB962C8B-B14F-4D97-AF65-F5344CB8AC3E}">
        <p14:creationId xmlns:p14="http://schemas.microsoft.com/office/powerpoint/2010/main" val="33152463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7C3FB0-F48B-9B4B-AAAB-0DDCC9D4EC89}"/>
              </a:ext>
            </a:extLst>
          </p:cNvPr>
          <p:cNvSpPr>
            <a:spLocks noGrp="1"/>
          </p:cNvSpPr>
          <p:nvPr>
            <p:ph type="title"/>
          </p:nvPr>
        </p:nvSpPr>
        <p:spPr/>
        <p:txBody>
          <a:bodyPr/>
          <a:lstStyle/>
          <a:p>
            <a:r>
              <a:rPr lang="en-US" dirty="0"/>
              <a:t>Every network secured</a:t>
            </a:r>
          </a:p>
        </p:txBody>
      </p:sp>
      <p:sp>
        <p:nvSpPr>
          <p:cNvPr id="4" name="Content Placeholder 3">
            <a:extLst>
              <a:ext uri="{FF2B5EF4-FFF2-40B4-BE49-F238E27FC236}">
                <a16:creationId xmlns:a16="http://schemas.microsoft.com/office/drawing/2014/main" id="{C840C96A-E39A-DA49-89EE-8DBE6DD70059}"/>
              </a:ext>
            </a:extLst>
          </p:cNvPr>
          <p:cNvSpPr>
            <a:spLocks noGrp="1"/>
          </p:cNvSpPr>
          <p:nvPr>
            <p:ph idx="1"/>
          </p:nvPr>
        </p:nvSpPr>
        <p:spPr>
          <a:xfrm>
            <a:off x="342900" y="1335505"/>
            <a:ext cx="6438900" cy="4836696"/>
          </a:xfrm>
        </p:spPr>
        <p:txBody>
          <a:bodyPr>
            <a:normAutofit/>
          </a:bodyPr>
          <a:lstStyle/>
          <a:p>
            <a:pPr marL="182880" lvl="2" indent="0">
              <a:buNone/>
            </a:pPr>
            <a:endParaRPr lang="en-US" dirty="0"/>
          </a:p>
          <a:p>
            <a:pPr lvl="2">
              <a:lnSpc>
                <a:spcPct val="100000"/>
              </a:lnSpc>
            </a:pPr>
            <a:r>
              <a:rPr lang="en-US" dirty="0"/>
              <a:t>AES Encryption: Ensures secure audio and video transmission</a:t>
            </a:r>
          </a:p>
          <a:p>
            <a:pPr lvl="2">
              <a:lnSpc>
                <a:spcPct val="100000"/>
              </a:lnSpc>
            </a:pPr>
            <a:r>
              <a:rPr lang="en-US" dirty="0"/>
              <a:t>802.1x Authentication: Ensures that every device on the network is explicitly authorized</a:t>
            </a:r>
          </a:p>
          <a:p>
            <a:pPr lvl="2">
              <a:lnSpc>
                <a:spcPct val="100000"/>
              </a:lnSpc>
            </a:pPr>
            <a:r>
              <a:rPr lang="en-US" dirty="0"/>
              <a:t>Active Directory</a:t>
            </a:r>
            <a:r>
              <a:rPr lang="en-US" sz="1400" baseline="30000" dirty="0"/>
              <a:t>®</a:t>
            </a:r>
            <a:r>
              <a:rPr lang="en-US" dirty="0"/>
              <a:t>: Centralized credential management </a:t>
            </a:r>
          </a:p>
          <a:p>
            <a:pPr lvl="2">
              <a:lnSpc>
                <a:spcPct val="100000"/>
              </a:lnSpc>
            </a:pPr>
            <a:r>
              <a:rPr lang="en-US" dirty="0"/>
              <a:t>PKI Authentication: Authenticates specific devices and enables secure key exchanges </a:t>
            </a:r>
          </a:p>
          <a:p>
            <a:pPr lvl="2">
              <a:lnSpc>
                <a:spcPct val="100000"/>
              </a:lnSpc>
            </a:pPr>
            <a:r>
              <a:rPr lang="en-US" dirty="0"/>
              <a:t>SSH Network Protocol: Encrypts and protects command line communications</a:t>
            </a:r>
          </a:p>
        </p:txBody>
      </p:sp>
      <p:pic>
        <p:nvPicPr>
          <p:cNvPr id="5" name="Content Placeholder 10">
            <a:extLst>
              <a:ext uri="{FF2B5EF4-FFF2-40B4-BE49-F238E27FC236}">
                <a16:creationId xmlns:a16="http://schemas.microsoft.com/office/drawing/2014/main" id="{D181B673-F33E-3247-8E7B-F98103BC9C0F}"/>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a:stretch/>
        </p:blipFill>
        <p:spPr>
          <a:xfrm>
            <a:off x="7010400" y="304800"/>
            <a:ext cx="4838700" cy="5867400"/>
          </a:xfrm>
          <a:prstGeom prst="rect">
            <a:avLst/>
          </a:prstGeom>
        </p:spPr>
      </p:pic>
    </p:spTree>
    <p:extLst>
      <p:ext uri="{BB962C8B-B14F-4D97-AF65-F5344CB8AC3E}">
        <p14:creationId xmlns:p14="http://schemas.microsoft.com/office/powerpoint/2010/main" val="1105491411"/>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7C3FB0-F48B-9B4B-AAAB-0DDCC9D4EC89}"/>
              </a:ext>
            </a:extLst>
          </p:cNvPr>
          <p:cNvSpPr>
            <a:spLocks noGrp="1"/>
          </p:cNvSpPr>
          <p:nvPr>
            <p:ph type="title"/>
          </p:nvPr>
        </p:nvSpPr>
        <p:spPr/>
        <p:txBody>
          <a:bodyPr/>
          <a:lstStyle/>
          <a:p>
            <a:r>
              <a:rPr lang="en-US" dirty="0"/>
              <a:t>Every network secured</a:t>
            </a:r>
          </a:p>
        </p:txBody>
      </p:sp>
      <p:sp>
        <p:nvSpPr>
          <p:cNvPr id="4" name="Content Placeholder 3">
            <a:extLst>
              <a:ext uri="{FF2B5EF4-FFF2-40B4-BE49-F238E27FC236}">
                <a16:creationId xmlns:a16="http://schemas.microsoft.com/office/drawing/2014/main" id="{C840C96A-E39A-DA49-89EE-8DBE6DD70059}"/>
              </a:ext>
            </a:extLst>
          </p:cNvPr>
          <p:cNvSpPr>
            <a:spLocks noGrp="1"/>
          </p:cNvSpPr>
          <p:nvPr>
            <p:ph idx="1"/>
          </p:nvPr>
        </p:nvSpPr>
        <p:spPr/>
        <p:txBody>
          <a:bodyPr>
            <a:normAutofit/>
          </a:bodyPr>
          <a:lstStyle/>
          <a:p>
            <a:pPr lvl="2"/>
            <a:endParaRPr lang="en-US" dirty="0"/>
          </a:p>
          <a:p>
            <a:pPr lvl="2">
              <a:lnSpc>
                <a:spcPct val="100000"/>
              </a:lnSpc>
            </a:pPr>
            <a:r>
              <a:rPr lang="en-US" dirty="0"/>
              <a:t>HTTPS: Encrypts the data sent between your web browser and the DM NVX web configuration interface</a:t>
            </a:r>
          </a:p>
          <a:p>
            <a:pPr lvl="2">
              <a:lnSpc>
                <a:spcPct val="100000"/>
              </a:lnSpc>
            </a:pPr>
            <a:r>
              <a:rPr lang="en-US" dirty="0"/>
              <a:t>Secure CIP: Ensures secured communications between Crestron control systems and DM NVX devices</a:t>
            </a:r>
          </a:p>
          <a:p>
            <a:pPr lvl="2">
              <a:lnSpc>
                <a:spcPct val="100000"/>
              </a:lnSpc>
            </a:pPr>
            <a:r>
              <a:rPr lang="en-US" dirty="0"/>
              <a:t>SFTP: Secure File Transfer Protocol</a:t>
            </a:r>
          </a:p>
          <a:p>
            <a:pPr lvl="2">
              <a:lnSpc>
                <a:spcPct val="100000"/>
              </a:lnSpc>
            </a:pPr>
            <a:r>
              <a:rPr lang="en-US" dirty="0"/>
              <a:t>TLS: End-to-end communications security over networks</a:t>
            </a:r>
          </a:p>
        </p:txBody>
      </p:sp>
      <p:pic>
        <p:nvPicPr>
          <p:cNvPr id="5" name="Content Placeholder 10">
            <a:extLst>
              <a:ext uri="{FF2B5EF4-FFF2-40B4-BE49-F238E27FC236}">
                <a16:creationId xmlns:a16="http://schemas.microsoft.com/office/drawing/2014/main" id="{D181B673-F33E-3247-8E7B-F98103BC9C0F}"/>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a:stretch/>
        </p:blipFill>
        <p:spPr>
          <a:xfrm>
            <a:off x="7010400" y="304800"/>
            <a:ext cx="4838700" cy="5867400"/>
          </a:xfrm>
          <a:prstGeom prst="rect">
            <a:avLst/>
          </a:prstGeom>
        </p:spPr>
      </p:pic>
    </p:spTree>
    <p:extLst>
      <p:ext uri="{BB962C8B-B14F-4D97-AF65-F5344CB8AC3E}">
        <p14:creationId xmlns:p14="http://schemas.microsoft.com/office/powerpoint/2010/main" val="293839209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1539B6B-FD71-0046-834C-D2112ECD0E06}"/>
              </a:ext>
            </a:extLst>
          </p:cNvPr>
          <p:cNvSpPr/>
          <p:nvPr/>
        </p:nvSpPr>
        <p:spPr>
          <a:xfrm>
            <a:off x="342898" y="6158487"/>
            <a:ext cx="11506199" cy="714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C552823B-C567-D149-9E75-A7A4EF140717}"/>
              </a:ext>
            </a:extLst>
          </p:cNvPr>
          <p:cNvSpPr>
            <a:spLocks noGrp="1"/>
          </p:cNvSpPr>
          <p:nvPr>
            <p:ph type="title"/>
          </p:nvPr>
        </p:nvSpPr>
        <p:spPr>
          <a:xfrm>
            <a:off x="342900" y="304800"/>
            <a:ext cx="11506200" cy="838199"/>
          </a:xfrm>
        </p:spPr>
        <p:txBody>
          <a:bodyPr>
            <a:normAutofit/>
          </a:bodyPr>
          <a:lstStyle/>
          <a:p>
            <a:r>
              <a:rPr lang="en-US" dirty="0"/>
              <a:t>Every option. Every need met. Every expectation exceeded.</a:t>
            </a:r>
          </a:p>
        </p:txBody>
      </p:sp>
      <p:sp>
        <p:nvSpPr>
          <p:cNvPr id="4" name="Content Placeholder 3">
            <a:extLst>
              <a:ext uri="{FF2B5EF4-FFF2-40B4-BE49-F238E27FC236}">
                <a16:creationId xmlns:a16="http://schemas.microsoft.com/office/drawing/2014/main" id="{C4274EA8-147A-6A4D-AFEC-9972F0E453FA}"/>
              </a:ext>
            </a:extLst>
          </p:cNvPr>
          <p:cNvSpPr>
            <a:spLocks noGrp="1"/>
          </p:cNvSpPr>
          <p:nvPr>
            <p:ph idx="1"/>
          </p:nvPr>
        </p:nvSpPr>
        <p:spPr>
          <a:xfrm>
            <a:off x="342900" y="1485900"/>
            <a:ext cx="11506200" cy="1461837"/>
          </a:xfrm>
        </p:spPr>
        <p:txBody>
          <a:bodyPr>
            <a:normAutofit/>
          </a:bodyPr>
          <a:lstStyle/>
          <a:p>
            <a:pPr lvl="2"/>
            <a:r>
              <a:rPr lang="en-US" dirty="0"/>
              <a:t>Ecosystem of products work as one</a:t>
            </a:r>
          </a:p>
          <a:p>
            <a:pPr lvl="2"/>
            <a:r>
              <a:rPr lang="en-US" dirty="0"/>
              <a:t>Choose the features you need without sacrificing performance or interoperability</a:t>
            </a:r>
          </a:p>
          <a:p>
            <a:pPr lvl="2"/>
            <a:r>
              <a:rPr lang="en-US" dirty="0"/>
              <a:t>Everything you need, nothing you don’t</a:t>
            </a:r>
          </a:p>
          <a:p>
            <a:endParaRPr lang="en-US" dirty="0"/>
          </a:p>
          <a:p>
            <a:endParaRPr lang="en-US" dirty="0"/>
          </a:p>
        </p:txBody>
      </p:sp>
      <p:pic>
        <p:nvPicPr>
          <p:cNvPr id="9" name="Picture 8" descr="Graphical user interface, text, application&#10;&#10;Description automatically generated">
            <a:extLst>
              <a:ext uri="{FF2B5EF4-FFF2-40B4-BE49-F238E27FC236}">
                <a16:creationId xmlns:a16="http://schemas.microsoft.com/office/drawing/2014/main" id="{353882B2-13DE-854C-A8EE-D6E1D2F186CD}"/>
              </a:ext>
            </a:extLst>
          </p:cNvPr>
          <p:cNvPicPr>
            <a:picLocks noChangeAspect="1"/>
          </p:cNvPicPr>
          <p:nvPr/>
        </p:nvPicPr>
        <p:blipFill>
          <a:blip r:embed="rId2"/>
          <a:stretch>
            <a:fillRect/>
          </a:stretch>
        </p:blipFill>
        <p:spPr>
          <a:xfrm>
            <a:off x="342899" y="2947737"/>
            <a:ext cx="11506199" cy="1662007"/>
          </a:xfrm>
          <a:prstGeom prst="rect">
            <a:avLst/>
          </a:prstGeom>
        </p:spPr>
      </p:pic>
      <p:sp>
        <p:nvSpPr>
          <p:cNvPr id="11" name="TextBox 10">
            <a:extLst>
              <a:ext uri="{FF2B5EF4-FFF2-40B4-BE49-F238E27FC236}">
                <a16:creationId xmlns:a16="http://schemas.microsoft.com/office/drawing/2014/main" id="{C5BC68B7-6C9C-854E-8209-D20AEB4F4720}"/>
              </a:ext>
            </a:extLst>
          </p:cNvPr>
          <p:cNvSpPr txBox="1"/>
          <p:nvPr/>
        </p:nvSpPr>
        <p:spPr>
          <a:xfrm>
            <a:off x="342899" y="4681159"/>
            <a:ext cx="1537252" cy="1200329"/>
          </a:xfrm>
          <a:prstGeom prst="rect">
            <a:avLst/>
          </a:prstGeom>
          <a:noFill/>
        </p:spPr>
        <p:txBody>
          <a:bodyPr wrap="square" rtlCol="0">
            <a:spAutoFit/>
          </a:bodyPr>
          <a:lstStyle/>
          <a:p>
            <a:r>
              <a:rPr lang="en-US" sz="900" dirty="0"/>
              <a:t>4K60, 4:4:4</a:t>
            </a:r>
          </a:p>
          <a:p>
            <a:r>
              <a:rPr lang="en-US" sz="900" dirty="0"/>
              <a:t>HDR</a:t>
            </a:r>
          </a:p>
          <a:p>
            <a:r>
              <a:rPr lang="en-US" sz="900" dirty="0"/>
              <a:t>PoE+</a:t>
            </a:r>
          </a:p>
          <a:p>
            <a:r>
              <a:rPr lang="en-US" sz="900" dirty="0"/>
              <a:t>1 HDMI output</a:t>
            </a:r>
          </a:p>
          <a:p>
            <a:r>
              <a:rPr lang="en-US" sz="900" dirty="0"/>
              <a:t>Full surround Audio</a:t>
            </a:r>
          </a:p>
          <a:p>
            <a:r>
              <a:rPr lang="en-US" sz="900" dirty="0"/>
              <a:t>No breakaway audio</a:t>
            </a:r>
          </a:p>
          <a:p>
            <a:r>
              <a:rPr lang="en-US" sz="900" dirty="0"/>
              <a:t>RS232, IR (endpoint only)</a:t>
            </a:r>
          </a:p>
          <a:p>
            <a:r>
              <a:rPr lang="en-US" sz="900" dirty="0"/>
              <a:t>CEC</a:t>
            </a:r>
          </a:p>
        </p:txBody>
      </p:sp>
      <p:sp>
        <p:nvSpPr>
          <p:cNvPr id="15" name="TextBox 14">
            <a:extLst>
              <a:ext uri="{FF2B5EF4-FFF2-40B4-BE49-F238E27FC236}">
                <a16:creationId xmlns:a16="http://schemas.microsoft.com/office/drawing/2014/main" id="{98B970B8-48D0-E541-BFCA-742C8646F2F1}"/>
              </a:ext>
            </a:extLst>
          </p:cNvPr>
          <p:cNvSpPr txBox="1"/>
          <p:nvPr/>
        </p:nvSpPr>
        <p:spPr>
          <a:xfrm>
            <a:off x="6134099" y="4681159"/>
            <a:ext cx="1537252" cy="1200329"/>
          </a:xfrm>
          <a:prstGeom prst="rect">
            <a:avLst/>
          </a:prstGeom>
          <a:noFill/>
        </p:spPr>
        <p:txBody>
          <a:bodyPr wrap="square" rtlCol="0">
            <a:spAutoFit/>
          </a:bodyPr>
          <a:lstStyle/>
          <a:p>
            <a:r>
              <a:rPr lang="en-US" sz="900" dirty="0"/>
              <a:t>4K60, 4:4:4</a:t>
            </a:r>
          </a:p>
          <a:p>
            <a:r>
              <a:rPr lang="en-US" sz="900" dirty="0"/>
              <a:t>HDR</a:t>
            </a:r>
          </a:p>
          <a:p>
            <a:r>
              <a:rPr lang="en-US" sz="900" dirty="0"/>
              <a:t>PoE+ (endpoint only)</a:t>
            </a:r>
          </a:p>
          <a:p>
            <a:r>
              <a:rPr lang="en-US" sz="900" dirty="0"/>
              <a:t>1 HDMI</a:t>
            </a:r>
            <a:r>
              <a:rPr lang="en-US" sz="900" baseline="30000" dirty="0"/>
              <a:t>®</a:t>
            </a:r>
            <a:r>
              <a:rPr lang="en-US" sz="900" dirty="0"/>
              <a:t> input (E30)</a:t>
            </a:r>
          </a:p>
          <a:p>
            <a:r>
              <a:rPr lang="en-US" sz="900" dirty="0"/>
              <a:t>1 HDMI output (D30)</a:t>
            </a:r>
          </a:p>
          <a:p>
            <a:r>
              <a:rPr lang="en-US" sz="900" dirty="0"/>
              <a:t>Full surround audio</a:t>
            </a:r>
          </a:p>
          <a:p>
            <a:r>
              <a:rPr lang="en-US" sz="900" dirty="0"/>
              <a:t>RS232, IR (endpoint only)</a:t>
            </a:r>
          </a:p>
          <a:p>
            <a:r>
              <a:rPr lang="en-US" sz="900" dirty="0"/>
              <a:t>CEC</a:t>
            </a:r>
          </a:p>
        </p:txBody>
      </p:sp>
      <p:sp>
        <p:nvSpPr>
          <p:cNvPr id="16" name="TextBox 15">
            <a:extLst>
              <a:ext uri="{FF2B5EF4-FFF2-40B4-BE49-F238E27FC236}">
                <a16:creationId xmlns:a16="http://schemas.microsoft.com/office/drawing/2014/main" id="{B961F2A9-5326-594C-A7A4-E2E54B834B9B}"/>
              </a:ext>
            </a:extLst>
          </p:cNvPr>
          <p:cNvSpPr txBox="1"/>
          <p:nvPr/>
        </p:nvSpPr>
        <p:spPr>
          <a:xfrm>
            <a:off x="2436742" y="4681159"/>
            <a:ext cx="1537252" cy="1477328"/>
          </a:xfrm>
          <a:prstGeom prst="rect">
            <a:avLst/>
          </a:prstGeom>
          <a:noFill/>
        </p:spPr>
        <p:txBody>
          <a:bodyPr wrap="square" rtlCol="0">
            <a:spAutoFit/>
          </a:bodyPr>
          <a:lstStyle/>
          <a:p>
            <a:r>
              <a:rPr lang="en-US" sz="900" dirty="0"/>
              <a:t>4K60, 4:4:4 </a:t>
            </a:r>
          </a:p>
          <a:p>
            <a:r>
              <a:rPr lang="en-US" sz="900" dirty="0"/>
              <a:t>HDR+ and Dolby Vision </a:t>
            </a:r>
          </a:p>
          <a:p>
            <a:r>
              <a:rPr lang="en-US" sz="900" dirty="0"/>
              <a:t>PoE+</a:t>
            </a:r>
          </a:p>
          <a:p>
            <a:r>
              <a:rPr lang="en-US" sz="900" dirty="0"/>
              <a:t>1 HDMI input</a:t>
            </a:r>
          </a:p>
          <a:p>
            <a:r>
              <a:rPr lang="en-US" sz="900" dirty="0"/>
              <a:t>1 HDMI output w/ 4K60 4:4:4 scaler</a:t>
            </a:r>
          </a:p>
          <a:p>
            <a:r>
              <a:rPr lang="en-US" sz="900" dirty="0"/>
              <a:t>2 USB-A for HID</a:t>
            </a:r>
          </a:p>
          <a:p>
            <a:r>
              <a:rPr lang="en-US" sz="900" dirty="0"/>
              <a:t>USB-2.0 Separation</a:t>
            </a:r>
          </a:p>
          <a:p>
            <a:r>
              <a:rPr lang="en-US" sz="900" dirty="0"/>
              <a:t>USB 2.0 and KVM routing</a:t>
            </a:r>
          </a:p>
          <a:p>
            <a:r>
              <a:rPr lang="en-US" sz="900" dirty="0"/>
              <a:t>CEC</a:t>
            </a:r>
          </a:p>
        </p:txBody>
      </p:sp>
      <p:sp>
        <p:nvSpPr>
          <p:cNvPr id="17" name="TextBox 16">
            <a:extLst>
              <a:ext uri="{FF2B5EF4-FFF2-40B4-BE49-F238E27FC236}">
                <a16:creationId xmlns:a16="http://schemas.microsoft.com/office/drawing/2014/main" id="{FA50622D-0284-4145-B61E-C2B73D510940}"/>
              </a:ext>
            </a:extLst>
          </p:cNvPr>
          <p:cNvSpPr txBox="1"/>
          <p:nvPr/>
        </p:nvSpPr>
        <p:spPr>
          <a:xfrm>
            <a:off x="4292046" y="4681159"/>
            <a:ext cx="1803954" cy="1892826"/>
          </a:xfrm>
          <a:prstGeom prst="rect">
            <a:avLst/>
          </a:prstGeom>
          <a:noFill/>
        </p:spPr>
        <p:txBody>
          <a:bodyPr wrap="square" rtlCol="0">
            <a:spAutoFit/>
          </a:bodyPr>
          <a:lstStyle/>
          <a:p>
            <a:r>
              <a:rPr lang="en-US" sz="900" dirty="0"/>
              <a:t>4K60, 4:4:4, HDR+ and </a:t>
            </a:r>
            <a:br>
              <a:rPr lang="en-US" sz="900" dirty="0"/>
            </a:br>
            <a:r>
              <a:rPr lang="en-US" sz="900" dirty="0"/>
              <a:t>Dolby Vision, PoE+</a:t>
            </a:r>
          </a:p>
          <a:p>
            <a:r>
              <a:rPr lang="en-US" sz="900" dirty="0"/>
              <a:t>1 HDMI input, 1 HDMI output </a:t>
            </a:r>
            <a:br>
              <a:rPr lang="en-US" sz="900" dirty="0"/>
            </a:br>
            <a:r>
              <a:rPr lang="en-US" sz="900" dirty="0"/>
              <a:t>w/ 4K60 4:4:4 scaler</a:t>
            </a:r>
          </a:p>
          <a:p>
            <a:r>
              <a:rPr lang="en-US" sz="900" dirty="0"/>
              <a:t>Full surround Audio</a:t>
            </a:r>
          </a:p>
          <a:p>
            <a:r>
              <a:rPr lang="en-US" sz="900" dirty="0"/>
              <a:t>Breakaway audio, </a:t>
            </a:r>
          </a:p>
          <a:p>
            <a:r>
              <a:rPr lang="en-US" sz="900" dirty="0"/>
              <a:t>Built in DSP for Downmix</a:t>
            </a:r>
          </a:p>
          <a:p>
            <a:r>
              <a:rPr lang="en-US" sz="900" dirty="0"/>
              <a:t>Dante Support</a:t>
            </a:r>
          </a:p>
          <a:p>
            <a:r>
              <a:rPr lang="en-US" sz="900" dirty="0"/>
              <a:t>2 USB-A for HID</a:t>
            </a:r>
          </a:p>
          <a:p>
            <a:r>
              <a:rPr lang="en-US" sz="900" dirty="0"/>
              <a:t>USB-2.0 Separation</a:t>
            </a:r>
          </a:p>
          <a:p>
            <a:r>
              <a:rPr lang="en-US" sz="900" dirty="0"/>
              <a:t>USB 2.0 and KVM routing</a:t>
            </a:r>
          </a:p>
          <a:p>
            <a:r>
              <a:rPr lang="en-US" sz="900" dirty="0"/>
              <a:t>RS232, IR (endpoint only)</a:t>
            </a:r>
          </a:p>
          <a:p>
            <a:r>
              <a:rPr lang="en-US" sz="900" dirty="0"/>
              <a:t>CEC</a:t>
            </a:r>
          </a:p>
        </p:txBody>
      </p:sp>
      <p:sp>
        <p:nvSpPr>
          <p:cNvPr id="18" name="TextBox 17">
            <a:extLst>
              <a:ext uri="{FF2B5EF4-FFF2-40B4-BE49-F238E27FC236}">
                <a16:creationId xmlns:a16="http://schemas.microsoft.com/office/drawing/2014/main" id="{7856F83B-76AA-C545-83C8-87C6FEEC7DE7}"/>
              </a:ext>
            </a:extLst>
          </p:cNvPr>
          <p:cNvSpPr txBox="1"/>
          <p:nvPr/>
        </p:nvSpPr>
        <p:spPr>
          <a:xfrm>
            <a:off x="7962899" y="4681159"/>
            <a:ext cx="1537252" cy="646331"/>
          </a:xfrm>
          <a:prstGeom prst="rect">
            <a:avLst/>
          </a:prstGeom>
          <a:noFill/>
        </p:spPr>
        <p:txBody>
          <a:bodyPr wrap="square" rtlCol="0">
            <a:spAutoFit/>
          </a:bodyPr>
          <a:lstStyle/>
          <a:p>
            <a:r>
              <a:rPr lang="en-US" sz="900" dirty="0"/>
              <a:t>Now, easily deploy 1-gang wall plate solutions and bridge </a:t>
            </a:r>
            <a:r>
              <a:rPr lang="en-US" sz="900" dirty="0" err="1"/>
              <a:t>HDBaseT</a:t>
            </a:r>
            <a:r>
              <a:rPr lang="en-US" sz="900" dirty="0"/>
              <a:t> systems with AV-over-IP.</a:t>
            </a:r>
          </a:p>
        </p:txBody>
      </p:sp>
      <p:sp>
        <p:nvSpPr>
          <p:cNvPr id="19" name="TextBox 18">
            <a:extLst>
              <a:ext uri="{FF2B5EF4-FFF2-40B4-BE49-F238E27FC236}">
                <a16:creationId xmlns:a16="http://schemas.microsoft.com/office/drawing/2014/main" id="{E6B2A247-CEC8-6C40-898A-D15B77FDA9CB}"/>
              </a:ext>
            </a:extLst>
          </p:cNvPr>
          <p:cNvSpPr txBox="1"/>
          <p:nvPr/>
        </p:nvSpPr>
        <p:spPr>
          <a:xfrm>
            <a:off x="9831456" y="4681159"/>
            <a:ext cx="1537252" cy="1061829"/>
          </a:xfrm>
          <a:prstGeom prst="rect">
            <a:avLst/>
          </a:prstGeom>
          <a:noFill/>
        </p:spPr>
        <p:txBody>
          <a:bodyPr wrap="square" rtlCol="0">
            <a:spAutoFit/>
          </a:bodyPr>
          <a:lstStyle/>
          <a:p>
            <a:r>
              <a:rPr lang="en-US" sz="900" dirty="0"/>
              <a:t>4K60 4:4:4</a:t>
            </a:r>
          </a:p>
          <a:p>
            <a:r>
              <a:rPr lang="en-US" sz="900" dirty="0"/>
              <a:t>HDR Network AV OPS Decoder</a:t>
            </a:r>
          </a:p>
          <a:p>
            <a:r>
              <a:rPr lang="en-US" sz="900" dirty="0"/>
              <a:t>OPS (Open Pluggable Specification) Support</a:t>
            </a:r>
          </a:p>
          <a:p>
            <a:r>
              <a:rPr lang="en-US" sz="900" dirty="0"/>
              <a:t>USB 2.0 Routing</a:t>
            </a:r>
          </a:p>
          <a:p>
            <a:r>
              <a:rPr lang="en-US" sz="900" dirty="0"/>
              <a:t>CEC</a:t>
            </a:r>
          </a:p>
        </p:txBody>
      </p:sp>
    </p:spTree>
    <p:extLst>
      <p:ext uri="{BB962C8B-B14F-4D97-AF65-F5344CB8AC3E}">
        <p14:creationId xmlns:p14="http://schemas.microsoft.com/office/powerpoint/2010/main" val="188085984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lose up of a computer&#10;&#10;Description automatically generated">
            <a:extLst>
              <a:ext uri="{FF2B5EF4-FFF2-40B4-BE49-F238E27FC236}">
                <a16:creationId xmlns:a16="http://schemas.microsoft.com/office/drawing/2014/main" id="{04B75F5C-31FB-3843-8343-360BBA50561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754767" y="2710146"/>
            <a:ext cx="6437233" cy="3573612"/>
          </a:xfrm>
          <a:prstGeom prst="rect">
            <a:avLst/>
          </a:prstGeom>
        </p:spPr>
      </p:pic>
      <p:sp>
        <p:nvSpPr>
          <p:cNvPr id="3" name="Title 2">
            <a:extLst>
              <a:ext uri="{FF2B5EF4-FFF2-40B4-BE49-F238E27FC236}">
                <a16:creationId xmlns:a16="http://schemas.microsoft.com/office/drawing/2014/main" id="{C552823B-C567-D149-9E75-A7A4EF140717}"/>
              </a:ext>
            </a:extLst>
          </p:cNvPr>
          <p:cNvSpPr>
            <a:spLocks noGrp="1"/>
          </p:cNvSpPr>
          <p:nvPr>
            <p:ph type="title"/>
          </p:nvPr>
        </p:nvSpPr>
        <p:spPr/>
        <p:txBody>
          <a:bodyPr>
            <a:normAutofit/>
          </a:bodyPr>
          <a:lstStyle/>
          <a:p>
            <a:r>
              <a:rPr lang="en-US" dirty="0"/>
              <a:t>Every option. Every need met. Every expectation exceeded.</a:t>
            </a:r>
          </a:p>
        </p:txBody>
      </p:sp>
      <p:pic>
        <p:nvPicPr>
          <p:cNvPr id="6" name="Content Placeholder 5" descr="A picture containing calendar&#10;&#10;Description automatically generated">
            <a:extLst>
              <a:ext uri="{FF2B5EF4-FFF2-40B4-BE49-F238E27FC236}">
                <a16:creationId xmlns:a16="http://schemas.microsoft.com/office/drawing/2014/main" id="{6754EA86-14CA-6546-ADDF-B856C03E6556}"/>
              </a:ext>
            </a:extLst>
          </p:cNvPr>
          <p:cNvPicPr>
            <a:picLocks noGrp="1" noChangeAspect="1"/>
          </p:cNvPicPr>
          <p:nvPr>
            <p:ph idx="1"/>
          </p:nvPr>
        </p:nvPicPr>
        <p:blipFill>
          <a:blip r:embed="rId4"/>
          <a:stretch>
            <a:fillRect/>
          </a:stretch>
        </p:blipFill>
        <p:spPr>
          <a:xfrm>
            <a:off x="1346913" y="1444483"/>
            <a:ext cx="5396349" cy="4755596"/>
          </a:xfrm>
        </p:spPr>
      </p:pic>
    </p:spTree>
    <p:extLst>
      <p:ext uri="{BB962C8B-B14F-4D97-AF65-F5344CB8AC3E}">
        <p14:creationId xmlns:p14="http://schemas.microsoft.com/office/powerpoint/2010/main" val="229144580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63E12-9145-AD4B-9D0A-47210B458B97}"/>
              </a:ext>
            </a:extLst>
          </p:cNvPr>
          <p:cNvSpPr>
            <a:spLocks noGrp="1"/>
          </p:cNvSpPr>
          <p:nvPr>
            <p:ph type="title"/>
          </p:nvPr>
        </p:nvSpPr>
        <p:spPr/>
        <p:txBody>
          <a:bodyPr>
            <a:normAutofit/>
          </a:bodyPr>
          <a:lstStyle/>
          <a:p>
            <a:pPr>
              <a:lnSpc>
                <a:spcPts val="3200"/>
              </a:lnSpc>
            </a:pPr>
            <a:r>
              <a:rPr lang="en-US" sz="2400" dirty="0"/>
              <a:t>Content drives everything we do – at work, at school, and at play. Distributing it is what DM NVX</a:t>
            </a:r>
            <a:r>
              <a:rPr lang="en-US" sz="1200" baseline="100000" dirty="0"/>
              <a:t>®</a:t>
            </a:r>
            <a:r>
              <a:rPr lang="en-US" sz="2400" dirty="0"/>
              <a:t> AV-over-IP technology does for every type of organization – flawlessly and securely.</a:t>
            </a:r>
          </a:p>
        </p:txBody>
      </p:sp>
    </p:spTree>
    <p:extLst>
      <p:ext uri="{BB962C8B-B14F-4D97-AF65-F5344CB8AC3E}">
        <p14:creationId xmlns:p14="http://schemas.microsoft.com/office/powerpoint/2010/main" val="240563278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erson sitting at a table in front of a computer&#10;&#10;Description automatically generated">
            <a:extLst>
              <a:ext uri="{FF2B5EF4-FFF2-40B4-BE49-F238E27FC236}">
                <a16:creationId xmlns:a16="http://schemas.microsoft.com/office/drawing/2014/main" id="{46F2137B-A6D6-DF4B-BC9F-3B2ECAAD3AF5}"/>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a:stretch/>
        </p:blipFill>
        <p:spPr>
          <a:xfrm>
            <a:off x="5613800" y="490330"/>
            <a:ext cx="6235299" cy="5681870"/>
          </a:xfrm>
        </p:spPr>
      </p:pic>
      <p:sp>
        <p:nvSpPr>
          <p:cNvPr id="4" name="Title 3">
            <a:extLst>
              <a:ext uri="{FF2B5EF4-FFF2-40B4-BE49-F238E27FC236}">
                <a16:creationId xmlns:a16="http://schemas.microsoft.com/office/drawing/2014/main" id="{2A89BBB1-FE73-0F43-A3D4-1FA5D56BBE45}"/>
              </a:ext>
            </a:extLst>
          </p:cNvPr>
          <p:cNvSpPr>
            <a:spLocks noGrp="1"/>
          </p:cNvSpPr>
          <p:nvPr>
            <p:ph type="title"/>
          </p:nvPr>
        </p:nvSpPr>
        <p:spPr>
          <a:xfrm>
            <a:off x="342900" y="304800"/>
            <a:ext cx="5067300" cy="838199"/>
          </a:xfrm>
        </p:spPr>
        <p:txBody>
          <a:bodyPr>
            <a:normAutofit/>
          </a:bodyPr>
          <a:lstStyle/>
          <a:p>
            <a:r>
              <a:rPr lang="en-US" sz="2400" dirty="0"/>
              <a:t>A single, simple management system</a:t>
            </a:r>
          </a:p>
        </p:txBody>
      </p:sp>
      <p:sp>
        <p:nvSpPr>
          <p:cNvPr id="5" name="Content Placeholder 4">
            <a:extLst>
              <a:ext uri="{FF2B5EF4-FFF2-40B4-BE49-F238E27FC236}">
                <a16:creationId xmlns:a16="http://schemas.microsoft.com/office/drawing/2014/main" id="{2ED3AAE7-9155-644C-A511-EA22245DD241}"/>
              </a:ext>
            </a:extLst>
          </p:cNvPr>
          <p:cNvSpPr>
            <a:spLocks noGrp="1"/>
          </p:cNvSpPr>
          <p:nvPr>
            <p:ph idx="1"/>
          </p:nvPr>
        </p:nvSpPr>
        <p:spPr/>
        <p:txBody>
          <a:bodyPr>
            <a:normAutofit/>
          </a:bodyPr>
          <a:lstStyle/>
          <a:p>
            <a:pPr lvl="2">
              <a:lnSpc>
                <a:spcPct val="100000"/>
              </a:lnSpc>
            </a:pPr>
            <a:r>
              <a:rPr lang="en-US" sz="1800" dirty="0"/>
              <a:t>DM NVX Director</a:t>
            </a:r>
            <a:r>
              <a:rPr lang="en-US" sz="1200" baseline="30000" dirty="0"/>
              <a:t>™</a:t>
            </a:r>
            <a:r>
              <a:rPr lang="en-US" sz="1800" dirty="0"/>
              <a:t> virtual switching appliance is mission control  </a:t>
            </a:r>
          </a:p>
          <a:p>
            <a:pPr lvl="2">
              <a:lnSpc>
                <a:spcPct val="100000"/>
              </a:lnSpc>
            </a:pPr>
            <a:r>
              <a:rPr lang="en-US" sz="1800" dirty="0"/>
              <a:t>Configure, monitor, and manage every DM NVX endpoint network-wide</a:t>
            </a:r>
          </a:p>
          <a:p>
            <a:pPr lvl="2">
              <a:lnSpc>
                <a:spcPct val="100000"/>
              </a:lnSpc>
            </a:pPr>
            <a:r>
              <a:rPr lang="en-US" sz="1800" dirty="0"/>
              <a:t>Real-time signal routing and control</a:t>
            </a:r>
          </a:p>
          <a:p>
            <a:pPr lvl="2">
              <a:lnSpc>
                <a:spcPct val="100000"/>
              </a:lnSpc>
            </a:pPr>
            <a:r>
              <a:rPr lang="en-US" sz="1800" dirty="0"/>
              <a:t>Edge routing and distribution </a:t>
            </a:r>
          </a:p>
          <a:p>
            <a:pPr lvl="2">
              <a:lnSpc>
                <a:spcPct val="100000"/>
              </a:lnSpc>
            </a:pPr>
            <a:r>
              <a:rPr lang="en-US" sz="1800" dirty="0"/>
              <a:t>Manage at a campus level and create logical groups (domains) for your DM NVX platform</a:t>
            </a:r>
          </a:p>
          <a:p>
            <a:pPr lvl="3">
              <a:lnSpc>
                <a:spcPct val="100000"/>
              </a:lnSpc>
            </a:pPr>
            <a:r>
              <a:rPr lang="en-US" sz="1400" dirty="0"/>
              <a:t>Break them into rooms or groups–whatever suits your business needs. </a:t>
            </a:r>
          </a:p>
          <a:p>
            <a:pPr lvl="2">
              <a:lnSpc>
                <a:spcPct val="100000"/>
              </a:lnSpc>
            </a:pPr>
            <a:r>
              <a:rPr lang="en-US" sz="1800" dirty="0"/>
              <a:t>Visualize your AV network</a:t>
            </a:r>
          </a:p>
        </p:txBody>
      </p:sp>
    </p:spTree>
    <p:extLst>
      <p:ext uri="{BB962C8B-B14F-4D97-AF65-F5344CB8AC3E}">
        <p14:creationId xmlns:p14="http://schemas.microsoft.com/office/powerpoint/2010/main" val="926026673"/>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89BBB1-FE73-0F43-A3D4-1FA5D56BBE45}"/>
              </a:ext>
            </a:extLst>
          </p:cNvPr>
          <p:cNvSpPr>
            <a:spLocks noGrp="1"/>
          </p:cNvSpPr>
          <p:nvPr>
            <p:ph type="title"/>
          </p:nvPr>
        </p:nvSpPr>
        <p:spPr/>
        <p:txBody>
          <a:bodyPr/>
          <a:lstStyle/>
          <a:p>
            <a:r>
              <a:rPr lang="en-US" dirty="0"/>
              <a:t>Take management one step further</a:t>
            </a:r>
          </a:p>
        </p:txBody>
      </p:sp>
      <p:sp>
        <p:nvSpPr>
          <p:cNvPr id="5" name="Content Placeholder 4">
            <a:extLst>
              <a:ext uri="{FF2B5EF4-FFF2-40B4-BE49-F238E27FC236}">
                <a16:creationId xmlns:a16="http://schemas.microsoft.com/office/drawing/2014/main" id="{2ED3AAE7-9155-644C-A511-EA22245DD241}"/>
              </a:ext>
            </a:extLst>
          </p:cNvPr>
          <p:cNvSpPr>
            <a:spLocks noGrp="1"/>
          </p:cNvSpPr>
          <p:nvPr>
            <p:ph idx="1"/>
          </p:nvPr>
        </p:nvSpPr>
        <p:spPr/>
        <p:txBody>
          <a:bodyPr>
            <a:normAutofit/>
          </a:bodyPr>
          <a:lstStyle/>
          <a:p>
            <a:r>
              <a:rPr lang="en-US" dirty="0"/>
              <a:t>Crestron </a:t>
            </a:r>
            <a:r>
              <a:rPr lang="en-US" dirty="0" err="1"/>
              <a:t>XiO</a:t>
            </a:r>
            <a:r>
              <a:rPr lang="en-US" dirty="0"/>
              <a:t> Cloud</a:t>
            </a:r>
            <a:r>
              <a:rPr lang="en-US" sz="1400" baseline="70000" dirty="0"/>
              <a:t>®</a:t>
            </a:r>
            <a:r>
              <a:rPr lang="en-US" dirty="0"/>
              <a:t> provisioning </a:t>
            </a:r>
            <a:br>
              <a:rPr lang="en-US" dirty="0"/>
            </a:br>
            <a:r>
              <a:rPr lang="en-US" dirty="0"/>
              <a:t>and management</a:t>
            </a:r>
          </a:p>
          <a:p>
            <a:pPr lvl="2"/>
            <a:r>
              <a:rPr lang="en-US" dirty="0"/>
              <a:t>Increase efficiency </a:t>
            </a:r>
          </a:p>
          <a:p>
            <a:pPr lvl="2"/>
            <a:r>
              <a:rPr lang="en-US" dirty="0"/>
              <a:t>Manage and update firmware </a:t>
            </a:r>
          </a:p>
          <a:p>
            <a:pPr lvl="4"/>
            <a:r>
              <a:rPr lang="en-US" sz="1800" dirty="0"/>
              <a:t>Remote</a:t>
            </a:r>
          </a:p>
          <a:p>
            <a:pPr lvl="4"/>
            <a:r>
              <a:rPr lang="en-US" sz="1800" dirty="0"/>
              <a:t>Individually or all at once</a:t>
            </a:r>
          </a:p>
          <a:p>
            <a:pPr lvl="2"/>
            <a:r>
              <a:rPr lang="en-US" dirty="0"/>
              <a:t>Monitor device status anywhere</a:t>
            </a:r>
          </a:p>
          <a:p>
            <a:pPr lvl="2"/>
            <a:r>
              <a:rPr lang="en-US" dirty="0"/>
              <a:t>Resolve events remotely to improve device uptime</a:t>
            </a:r>
          </a:p>
        </p:txBody>
      </p:sp>
      <p:pic>
        <p:nvPicPr>
          <p:cNvPr id="7" name="Content Placeholder 10">
            <a:extLst>
              <a:ext uri="{FF2B5EF4-FFF2-40B4-BE49-F238E27FC236}">
                <a16:creationId xmlns:a16="http://schemas.microsoft.com/office/drawing/2014/main" id="{205DCB5E-95FC-8B42-9C20-B2A082FD4BE2}"/>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l="7117" r="7117"/>
          <a:stretch>
            <a:fillRect/>
          </a:stretch>
        </p:blipFill>
        <p:spPr/>
      </p:pic>
    </p:spTree>
    <p:extLst>
      <p:ext uri="{BB962C8B-B14F-4D97-AF65-F5344CB8AC3E}">
        <p14:creationId xmlns:p14="http://schemas.microsoft.com/office/powerpoint/2010/main" val="2394294753"/>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2CBBC-BEAA-A443-A98A-A4E3E2ABAC02}"/>
              </a:ext>
            </a:extLst>
          </p:cNvPr>
          <p:cNvSpPr>
            <a:spLocks noGrp="1"/>
          </p:cNvSpPr>
          <p:nvPr>
            <p:ph type="title"/>
          </p:nvPr>
        </p:nvSpPr>
        <p:spPr/>
        <p:txBody>
          <a:bodyPr/>
          <a:lstStyle/>
          <a:p>
            <a:r>
              <a:rPr lang="en-US" dirty="0"/>
              <a:t>Every application</a:t>
            </a:r>
          </a:p>
        </p:txBody>
      </p:sp>
      <p:sp>
        <p:nvSpPr>
          <p:cNvPr id="3" name="Content Placeholder 2">
            <a:extLst>
              <a:ext uri="{FF2B5EF4-FFF2-40B4-BE49-F238E27FC236}">
                <a16:creationId xmlns:a16="http://schemas.microsoft.com/office/drawing/2014/main" id="{CD890A8B-D2DF-B149-8866-E34A531C40FA}"/>
              </a:ext>
            </a:extLst>
          </p:cNvPr>
          <p:cNvSpPr>
            <a:spLocks noGrp="1"/>
          </p:cNvSpPr>
          <p:nvPr>
            <p:ph idx="1"/>
          </p:nvPr>
        </p:nvSpPr>
        <p:spPr>
          <a:xfrm>
            <a:off x="342900" y="1485901"/>
            <a:ext cx="11506200" cy="722727"/>
          </a:xfrm>
        </p:spPr>
        <p:txBody>
          <a:bodyPr>
            <a:normAutofit lnSpcReduction="10000"/>
          </a:bodyPr>
          <a:lstStyle/>
          <a:p>
            <a:r>
              <a:rPr lang="en-US" dirty="0"/>
              <a:t>DM NVX solves video distribution needs across enterprise, education, government, and more.</a:t>
            </a:r>
          </a:p>
        </p:txBody>
      </p:sp>
      <p:pic>
        <p:nvPicPr>
          <p:cNvPr id="5" name="Picture 4" descr="A group of people sitting at a desk&#10;&#10;Description automatically generated">
            <a:hlinkClick r:id="rId2"/>
            <a:extLst>
              <a:ext uri="{FF2B5EF4-FFF2-40B4-BE49-F238E27FC236}">
                <a16:creationId xmlns:a16="http://schemas.microsoft.com/office/drawing/2014/main" id="{7CD020DD-11EB-8A44-81F7-4AA08142911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42900" y="4133629"/>
            <a:ext cx="2817006" cy="1879067"/>
          </a:xfrm>
          <a:prstGeom prst="rect">
            <a:avLst/>
          </a:prstGeom>
        </p:spPr>
      </p:pic>
      <p:pic>
        <p:nvPicPr>
          <p:cNvPr id="6" name="Picture 5">
            <a:hlinkClick r:id="rId4"/>
            <a:extLst>
              <a:ext uri="{FF2B5EF4-FFF2-40B4-BE49-F238E27FC236}">
                <a16:creationId xmlns:a16="http://schemas.microsoft.com/office/drawing/2014/main" id="{B8F18FA0-4DB3-104B-B526-26D4A00631AA}"/>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3239298" y="4133628"/>
            <a:ext cx="2817006" cy="1879068"/>
          </a:xfrm>
          <a:prstGeom prst="rect">
            <a:avLst/>
          </a:prstGeom>
        </p:spPr>
      </p:pic>
      <p:pic>
        <p:nvPicPr>
          <p:cNvPr id="7" name="Picture 6">
            <a:hlinkClick r:id="rId6"/>
            <a:extLst>
              <a:ext uri="{FF2B5EF4-FFF2-40B4-BE49-F238E27FC236}">
                <a16:creationId xmlns:a16="http://schemas.microsoft.com/office/drawing/2014/main" id="{37B2C782-18FE-4442-AA59-8AF85CDC6108}"/>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a:off x="6135696" y="4133629"/>
            <a:ext cx="2817006" cy="1879068"/>
          </a:xfrm>
          <a:prstGeom prst="rect">
            <a:avLst/>
          </a:prstGeom>
        </p:spPr>
      </p:pic>
      <p:pic>
        <p:nvPicPr>
          <p:cNvPr id="8" name="Picture 7">
            <a:hlinkClick r:id="rId8"/>
            <a:extLst>
              <a:ext uri="{FF2B5EF4-FFF2-40B4-BE49-F238E27FC236}">
                <a16:creationId xmlns:a16="http://schemas.microsoft.com/office/drawing/2014/main" id="{FEB3AE9C-6868-6C41-93CC-73BB5D748380}"/>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a:off x="9032095" y="4133629"/>
            <a:ext cx="2817002" cy="1879067"/>
          </a:xfrm>
          <a:prstGeom prst="rect">
            <a:avLst/>
          </a:prstGeom>
        </p:spPr>
      </p:pic>
      <p:sp>
        <p:nvSpPr>
          <p:cNvPr id="4" name="TextBox 3">
            <a:extLst>
              <a:ext uri="{FF2B5EF4-FFF2-40B4-BE49-F238E27FC236}">
                <a16:creationId xmlns:a16="http://schemas.microsoft.com/office/drawing/2014/main" id="{3A7E0C0B-0208-46FE-AF35-1EAA475B5648}"/>
              </a:ext>
            </a:extLst>
          </p:cNvPr>
          <p:cNvSpPr txBox="1"/>
          <p:nvPr/>
        </p:nvSpPr>
        <p:spPr>
          <a:xfrm>
            <a:off x="3239298" y="2724371"/>
            <a:ext cx="3074248" cy="646331"/>
          </a:xfrm>
          <a:prstGeom prst="rect">
            <a:avLst/>
          </a:prstGeom>
          <a:noFill/>
        </p:spPr>
        <p:txBody>
          <a:bodyPr wrap="square" rtlCol="0">
            <a:spAutoFit/>
          </a:bodyPr>
          <a:lstStyle/>
          <a:p>
            <a:pPr algn="ctr"/>
            <a:r>
              <a:rPr lang="en-US" dirty="0">
                <a:solidFill>
                  <a:srgbClr val="002060"/>
                </a:solidFill>
                <a:hlinkClick r:id="rId4">
                  <a:extLst>
                    <a:ext uri="{A12FA001-AC4F-418D-AE19-62706E023703}">
                      <ahyp:hlinkClr xmlns:ahyp="http://schemas.microsoft.com/office/drawing/2018/hyperlinkcolor" val="tx"/>
                    </a:ext>
                  </a:extLst>
                </a:hlinkClick>
              </a:rPr>
              <a:t>MECCA </a:t>
            </a:r>
            <a:br>
              <a:rPr lang="en-US" dirty="0">
                <a:solidFill>
                  <a:srgbClr val="002060"/>
                </a:solidFill>
                <a:hlinkClick r:id="rId4">
                  <a:extLst>
                    <a:ext uri="{A12FA001-AC4F-418D-AE19-62706E023703}">
                      <ahyp:hlinkClr xmlns:ahyp="http://schemas.microsoft.com/office/drawing/2018/hyperlinkcolor" val="tx"/>
                    </a:ext>
                  </a:extLst>
                </a:hlinkClick>
              </a:rPr>
            </a:br>
            <a:r>
              <a:rPr lang="en-US" dirty="0">
                <a:solidFill>
                  <a:srgbClr val="002060"/>
                </a:solidFill>
                <a:hlinkClick r:id="rId4">
                  <a:extLst>
                    <a:ext uri="{A12FA001-AC4F-418D-AE19-62706E023703}">
                      <ahyp:hlinkClr xmlns:ahyp="http://schemas.microsoft.com/office/drawing/2018/hyperlinkcolor" val="tx"/>
                    </a:ext>
                  </a:extLst>
                </a:hlinkClick>
              </a:rPr>
              <a:t>Sports Bar and Grill</a:t>
            </a:r>
            <a:endParaRPr lang="en-US" dirty="0">
              <a:solidFill>
                <a:srgbClr val="002060"/>
              </a:solidFill>
            </a:endParaRPr>
          </a:p>
        </p:txBody>
      </p:sp>
      <p:sp>
        <p:nvSpPr>
          <p:cNvPr id="9" name="TextBox 8">
            <a:extLst>
              <a:ext uri="{FF2B5EF4-FFF2-40B4-BE49-F238E27FC236}">
                <a16:creationId xmlns:a16="http://schemas.microsoft.com/office/drawing/2014/main" id="{7D759D3A-E2C4-4D85-90FB-DE38BD166FD8}"/>
              </a:ext>
            </a:extLst>
          </p:cNvPr>
          <p:cNvSpPr txBox="1"/>
          <p:nvPr/>
        </p:nvSpPr>
        <p:spPr>
          <a:xfrm>
            <a:off x="6007075" y="2724370"/>
            <a:ext cx="3074248" cy="646331"/>
          </a:xfrm>
          <a:prstGeom prst="rect">
            <a:avLst/>
          </a:prstGeom>
          <a:noFill/>
        </p:spPr>
        <p:txBody>
          <a:bodyPr wrap="square" rtlCol="0">
            <a:spAutoFit/>
          </a:bodyPr>
          <a:lstStyle/>
          <a:p>
            <a:pPr algn="ctr"/>
            <a:r>
              <a:rPr lang="en-US" dirty="0">
                <a:solidFill>
                  <a:srgbClr val="002060"/>
                </a:solidFill>
                <a:hlinkClick r:id="rId6">
                  <a:extLst>
                    <a:ext uri="{A12FA001-AC4F-418D-AE19-62706E023703}">
                      <ahyp:hlinkClr xmlns:ahyp="http://schemas.microsoft.com/office/drawing/2018/hyperlinkcolor" val="tx"/>
                    </a:ext>
                  </a:extLst>
                </a:hlinkClick>
              </a:rPr>
              <a:t>St. John’s </a:t>
            </a:r>
            <a:br>
              <a:rPr lang="en-US" dirty="0">
                <a:solidFill>
                  <a:srgbClr val="002060"/>
                </a:solidFill>
                <a:hlinkClick r:id="rId6">
                  <a:extLst>
                    <a:ext uri="{A12FA001-AC4F-418D-AE19-62706E023703}">
                      <ahyp:hlinkClr xmlns:ahyp="http://schemas.microsoft.com/office/drawing/2018/hyperlinkcolor" val="tx"/>
                    </a:ext>
                  </a:extLst>
                </a:hlinkClick>
              </a:rPr>
            </a:br>
            <a:r>
              <a:rPr lang="en-US" dirty="0">
                <a:solidFill>
                  <a:srgbClr val="002060"/>
                </a:solidFill>
                <a:hlinkClick r:id="rId6">
                  <a:extLst>
                    <a:ext uri="{A12FA001-AC4F-418D-AE19-62706E023703}">
                      <ahyp:hlinkClr xmlns:ahyp="http://schemas.microsoft.com/office/drawing/2018/hyperlinkcolor" val="tx"/>
                    </a:ext>
                  </a:extLst>
                </a:hlinkClick>
              </a:rPr>
              <a:t>University </a:t>
            </a:r>
            <a:endParaRPr lang="en-US" dirty="0">
              <a:solidFill>
                <a:srgbClr val="002060"/>
              </a:solidFill>
            </a:endParaRPr>
          </a:p>
        </p:txBody>
      </p:sp>
      <p:sp>
        <p:nvSpPr>
          <p:cNvPr id="10" name="TextBox 9">
            <a:extLst>
              <a:ext uri="{FF2B5EF4-FFF2-40B4-BE49-F238E27FC236}">
                <a16:creationId xmlns:a16="http://schemas.microsoft.com/office/drawing/2014/main" id="{A5FBD9FB-5059-4A32-80F1-23D65345E77F}"/>
              </a:ext>
            </a:extLst>
          </p:cNvPr>
          <p:cNvSpPr txBox="1"/>
          <p:nvPr/>
        </p:nvSpPr>
        <p:spPr>
          <a:xfrm>
            <a:off x="8952702" y="2727312"/>
            <a:ext cx="3074248" cy="646331"/>
          </a:xfrm>
          <a:prstGeom prst="rect">
            <a:avLst/>
          </a:prstGeom>
          <a:noFill/>
        </p:spPr>
        <p:txBody>
          <a:bodyPr wrap="square" rtlCol="0">
            <a:spAutoFit/>
          </a:bodyPr>
          <a:lstStyle/>
          <a:p>
            <a:pPr algn="ctr"/>
            <a:r>
              <a:rPr lang="en-US" dirty="0">
                <a:solidFill>
                  <a:srgbClr val="002060"/>
                </a:solidFill>
                <a:hlinkClick r:id="rId8">
                  <a:extLst>
                    <a:ext uri="{A12FA001-AC4F-418D-AE19-62706E023703}">
                      <ahyp:hlinkClr xmlns:ahyp="http://schemas.microsoft.com/office/drawing/2018/hyperlinkcolor" val="tx"/>
                    </a:ext>
                  </a:extLst>
                </a:hlinkClick>
              </a:rPr>
              <a:t>Fishtech</a:t>
            </a:r>
            <a:br>
              <a:rPr lang="en-US" dirty="0">
                <a:solidFill>
                  <a:srgbClr val="002060"/>
                </a:solidFill>
                <a:hlinkClick r:id="rId8">
                  <a:extLst>
                    <a:ext uri="{A12FA001-AC4F-418D-AE19-62706E023703}">
                      <ahyp:hlinkClr xmlns:ahyp="http://schemas.microsoft.com/office/drawing/2018/hyperlinkcolor" val="tx"/>
                    </a:ext>
                  </a:extLst>
                </a:hlinkClick>
              </a:rPr>
            </a:br>
            <a:r>
              <a:rPr lang="en-US" dirty="0">
                <a:solidFill>
                  <a:srgbClr val="002060"/>
                </a:solidFill>
                <a:hlinkClick r:id="rId8">
                  <a:extLst>
                    <a:ext uri="{A12FA001-AC4F-418D-AE19-62706E023703}">
                      <ahyp:hlinkClr xmlns:ahyp="http://schemas.microsoft.com/office/drawing/2018/hyperlinkcolor" val="tx"/>
                    </a:ext>
                  </a:extLst>
                </a:hlinkClick>
              </a:rPr>
              <a:t>Group</a:t>
            </a:r>
            <a:endParaRPr lang="en-US" dirty="0">
              <a:solidFill>
                <a:srgbClr val="002060"/>
              </a:solidFill>
            </a:endParaRPr>
          </a:p>
        </p:txBody>
      </p:sp>
      <p:sp>
        <p:nvSpPr>
          <p:cNvPr id="18" name="TextBox 17">
            <a:extLst>
              <a:ext uri="{FF2B5EF4-FFF2-40B4-BE49-F238E27FC236}">
                <a16:creationId xmlns:a16="http://schemas.microsoft.com/office/drawing/2014/main" id="{EDD832D5-04AA-4E22-907D-4399C1DD2395}"/>
              </a:ext>
            </a:extLst>
          </p:cNvPr>
          <p:cNvSpPr txBox="1"/>
          <p:nvPr/>
        </p:nvSpPr>
        <p:spPr>
          <a:xfrm>
            <a:off x="471521" y="2744834"/>
            <a:ext cx="2204357" cy="646331"/>
          </a:xfrm>
          <a:prstGeom prst="rect">
            <a:avLst/>
          </a:prstGeom>
          <a:noFill/>
        </p:spPr>
        <p:txBody>
          <a:bodyPr wrap="square">
            <a:spAutoFit/>
          </a:bodyPr>
          <a:lstStyle/>
          <a:p>
            <a:pPr algn="ctr"/>
            <a:r>
              <a:rPr lang="en-US" dirty="0">
                <a:solidFill>
                  <a:srgbClr val="002060"/>
                </a:solidFill>
                <a:hlinkClick r:id="rId2">
                  <a:extLst>
                    <a:ext uri="{A12FA001-AC4F-418D-AE19-62706E023703}">
                      <ahyp:hlinkClr xmlns:ahyp="http://schemas.microsoft.com/office/drawing/2018/hyperlinkcolor" val="tx"/>
                    </a:ext>
                  </a:extLst>
                </a:hlinkClick>
              </a:rPr>
              <a:t>The University of Southern California</a:t>
            </a:r>
            <a:endParaRPr lang="en-US" dirty="0">
              <a:solidFill>
                <a:srgbClr val="002060"/>
              </a:solidFill>
            </a:endParaRPr>
          </a:p>
        </p:txBody>
      </p:sp>
    </p:spTree>
    <p:extLst>
      <p:ext uri="{BB962C8B-B14F-4D97-AF65-F5344CB8AC3E}">
        <p14:creationId xmlns:p14="http://schemas.microsoft.com/office/powerpoint/2010/main" val="2637125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nodeType="afterEffect">
                                  <p:stCondLst>
                                    <p:cond delay="10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3000"/>
                            </p:stCondLst>
                            <p:childTnLst>
                              <p:par>
                                <p:cTn id="13" presetID="10" presetClass="entr" presetSubtype="0" fill="hold" nodeType="afterEffect">
                                  <p:stCondLst>
                                    <p:cond delay="10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par>
                          <p:cTn id="16" fill="hold">
                            <p:stCondLst>
                              <p:cond delay="5000"/>
                            </p:stCondLst>
                            <p:childTnLst>
                              <p:par>
                                <p:cTn id="17" presetID="10" presetClass="entr" presetSubtype="0" fill="hold" nodeType="after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D0F1A1-8CAA-744B-9832-EC43615F8D4E}"/>
              </a:ext>
            </a:extLst>
          </p:cNvPr>
          <p:cNvSpPr>
            <a:spLocks noGrp="1"/>
          </p:cNvSpPr>
          <p:nvPr>
            <p:ph type="title"/>
          </p:nvPr>
        </p:nvSpPr>
        <p:spPr/>
        <p:txBody>
          <a:bodyPr/>
          <a:lstStyle/>
          <a:p>
            <a:r>
              <a:rPr lang="en-US" dirty="0"/>
              <a:t>Every product tested</a:t>
            </a:r>
          </a:p>
        </p:txBody>
      </p:sp>
      <p:sp>
        <p:nvSpPr>
          <p:cNvPr id="4" name="Content Placeholder 3">
            <a:extLst>
              <a:ext uri="{FF2B5EF4-FFF2-40B4-BE49-F238E27FC236}">
                <a16:creationId xmlns:a16="http://schemas.microsoft.com/office/drawing/2014/main" id="{5A60CFC7-FBFE-7147-9A9A-A032F3F178AF}"/>
              </a:ext>
            </a:extLst>
          </p:cNvPr>
          <p:cNvSpPr>
            <a:spLocks noGrp="1"/>
          </p:cNvSpPr>
          <p:nvPr>
            <p:ph idx="1"/>
          </p:nvPr>
        </p:nvSpPr>
        <p:spPr/>
        <p:txBody>
          <a:bodyPr>
            <a:normAutofit fontScale="85000" lnSpcReduction="10000"/>
          </a:bodyPr>
          <a:lstStyle/>
          <a:p>
            <a:pPr lvl="2">
              <a:lnSpc>
                <a:spcPct val="120000"/>
              </a:lnSpc>
            </a:pPr>
            <a:r>
              <a:rPr lang="en-US" b="1" dirty="0"/>
              <a:t>Performance Labs:</a:t>
            </a:r>
            <a:r>
              <a:rPr lang="en-US" dirty="0"/>
              <a:t> Simulate real-life applications involving hundreds of devices to ensure real-world performance</a:t>
            </a:r>
          </a:p>
          <a:p>
            <a:pPr lvl="2">
              <a:lnSpc>
                <a:spcPct val="120000"/>
              </a:lnSpc>
            </a:pPr>
            <a:r>
              <a:rPr lang="en-US" b="1" dirty="0"/>
              <a:t>HALT Lab:</a:t>
            </a:r>
            <a:r>
              <a:rPr lang="en-US" dirty="0"/>
              <a:t> Highly Accelerated Life Test stresses individual components which helps engineers optimize designs for long life</a:t>
            </a:r>
          </a:p>
          <a:p>
            <a:pPr lvl="2">
              <a:lnSpc>
                <a:spcPct val="120000"/>
              </a:lnSpc>
            </a:pPr>
            <a:r>
              <a:rPr lang="en-US" b="1" dirty="0"/>
              <a:t>Heat Chamber:</a:t>
            </a:r>
            <a:r>
              <a:rPr lang="en-US" dirty="0"/>
              <a:t> Confidently mount units behind a display or in an enclosure</a:t>
            </a:r>
          </a:p>
          <a:p>
            <a:pPr lvl="2">
              <a:lnSpc>
                <a:spcPct val="120000"/>
              </a:lnSpc>
            </a:pPr>
            <a:r>
              <a:rPr lang="en-US" b="1" dirty="0"/>
              <a:t>RF Chamber:</a:t>
            </a:r>
            <a:r>
              <a:rPr lang="en-US" dirty="0"/>
              <a:t> Ensures electromagnetic interference has no impact on performance</a:t>
            </a:r>
          </a:p>
        </p:txBody>
      </p:sp>
      <p:grpSp>
        <p:nvGrpSpPr>
          <p:cNvPr id="8" name="Group 7">
            <a:extLst>
              <a:ext uri="{FF2B5EF4-FFF2-40B4-BE49-F238E27FC236}">
                <a16:creationId xmlns:a16="http://schemas.microsoft.com/office/drawing/2014/main" id="{42207494-E812-8442-9EB5-34A45EB27B7A}"/>
              </a:ext>
            </a:extLst>
          </p:cNvPr>
          <p:cNvGrpSpPr/>
          <p:nvPr/>
        </p:nvGrpSpPr>
        <p:grpSpPr>
          <a:xfrm>
            <a:off x="341032" y="1142999"/>
            <a:ext cx="6330810" cy="4686300"/>
            <a:chOff x="5414683" y="632101"/>
            <a:chExt cx="6669368" cy="4936913"/>
          </a:xfrm>
        </p:grpSpPr>
        <p:pic>
          <p:nvPicPr>
            <p:cNvPr id="5" name="Picture Placeholder 18">
              <a:extLst>
                <a:ext uri="{FF2B5EF4-FFF2-40B4-BE49-F238E27FC236}">
                  <a16:creationId xmlns:a16="http://schemas.microsoft.com/office/drawing/2014/main" id="{ED4F4A75-BE18-A643-95DA-DAC8DB93852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14683" y="632101"/>
              <a:ext cx="6669368" cy="2705979"/>
            </a:xfrm>
            <a:prstGeom prst="rect">
              <a:avLst/>
            </a:prstGeom>
          </p:spPr>
        </p:pic>
        <p:pic>
          <p:nvPicPr>
            <p:cNvPr id="6" name="Picture 5">
              <a:extLst>
                <a:ext uri="{FF2B5EF4-FFF2-40B4-BE49-F238E27FC236}">
                  <a16:creationId xmlns:a16="http://schemas.microsoft.com/office/drawing/2014/main" id="{FDA8D311-B9DE-C643-8806-50B6B5022CE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058945" y="3411849"/>
              <a:ext cx="4025106" cy="2157165"/>
            </a:xfrm>
            <a:prstGeom prst="rect">
              <a:avLst/>
            </a:prstGeom>
          </p:spPr>
        </p:pic>
        <p:pic>
          <p:nvPicPr>
            <p:cNvPr id="7" name="Picture 6">
              <a:extLst>
                <a:ext uri="{FF2B5EF4-FFF2-40B4-BE49-F238E27FC236}">
                  <a16:creationId xmlns:a16="http://schemas.microsoft.com/office/drawing/2014/main" id="{5081A63A-7D37-2E40-ADA2-D8423B8CFC4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14684" y="3411849"/>
              <a:ext cx="2563904" cy="2157165"/>
            </a:xfrm>
            <a:prstGeom prst="rect">
              <a:avLst/>
            </a:prstGeom>
          </p:spPr>
        </p:pic>
      </p:grpSp>
    </p:spTree>
    <p:extLst>
      <p:ext uri="{BB962C8B-B14F-4D97-AF65-F5344CB8AC3E}">
        <p14:creationId xmlns:p14="http://schemas.microsoft.com/office/powerpoint/2010/main" val="1944148158"/>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 up of electronics&#10;&#10;Description automatically generated">
            <a:extLst>
              <a:ext uri="{FF2B5EF4-FFF2-40B4-BE49-F238E27FC236}">
                <a16:creationId xmlns:a16="http://schemas.microsoft.com/office/drawing/2014/main" id="{49F0F09D-F4B3-ED4A-ACD5-18E91B34637C}"/>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t="7227" b="7227"/>
          <a:stretch/>
        </p:blipFill>
        <p:spPr/>
      </p:pic>
      <p:sp>
        <p:nvSpPr>
          <p:cNvPr id="3" name="Title 2">
            <a:extLst>
              <a:ext uri="{FF2B5EF4-FFF2-40B4-BE49-F238E27FC236}">
                <a16:creationId xmlns:a16="http://schemas.microsoft.com/office/drawing/2014/main" id="{0D152019-243B-5D46-B0BF-3761384F4281}"/>
              </a:ext>
            </a:extLst>
          </p:cNvPr>
          <p:cNvSpPr>
            <a:spLocks noGrp="1"/>
          </p:cNvSpPr>
          <p:nvPr>
            <p:ph type="title"/>
          </p:nvPr>
        </p:nvSpPr>
        <p:spPr/>
        <p:txBody>
          <a:bodyPr>
            <a:normAutofit/>
          </a:bodyPr>
          <a:lstStyle/>
          <a:p>
            <a:r>
              <a:rPr lang="en-US" sz="2400" dirty="0"/>
              <a:t>Simple. Scalable. Flexible. Affordable. Secure.</a:t>
            </a:r>
          </a:p>
        </p:txBody>
      </p:sp>
      <p:sp>
        <p:nvSpPr>
          <p:cNvPr id="4" name="Content Placeholder 3">
            <a:extLst>
              <a:ext uri="{FF2B5EF4-FFF2-40B4-BE49-F238E27FC236}">
                <a16:creationId xmlns:a16="http://schemas.microsoft.com/office/drawing/2014/main" id="{D2849088-7626-774B-A2A2-C80301401D52}"/>
              </a:ext>
            </a:extLst>
          </p:cNvPr>
          <p:cNvSpPr>
            <a:spLocks noGrp="1"/>
          </p:cNvSpPr>
          <p:nvPr>
            <p:ph idx="1"/>
          </p:nvPr>
        </p:nvSpPr>
        <p:spPr/>
        <p:txBody>
          <a:bodyPr/>
          <a:lstStyle/>
          <a:p>
            <a:pPr lvl="2"/>
            <a:endParaRPr lang="en-US" dirty="0"/>
          </a:p>
          <a:p>
            <a:pPr lvl="2">
              <a:lnSpc>
                <a:spcPct val="100000"/>
              </a:lnSpc>
            </a:pPr>
            <a:r>
              <a:rPr lang="en-US" dirty="0"/>
              <a:t>One system that does it all</a:t>
            </a:r>
          </a:p>
          <a:p>
            <a:pPr lvl="2">
              <a:lnSpc>
                <a:spcPct val="100000"/>
              </a:lnSpc>
            </a:pPr>
            <a:r>
              <a:rPr lang="en-US" dirty="0"/>
              <a:t>Works with any network</a:t>
            </a:r>
          </a:p>
          <a:p>
            <a:pPr lvl="2">
              <a:lnSpc>
                <a:spcPct val="100000"/>
              </a:lnSpc>
            </a:pPr>
            <a:r>
              <a:rPr lang="en-US" dirty="0"/>
              <a:t>Mix and match to your needs for performance</a:t>
            </a:r>
          </a:p>
          <a:p>
            <a:pPr lvl="2">
              <a:lnSpc>
                <a:spcPct val="100000"/>
              </a:lnSpc>
            </a:pPr>
            <a:r>
              <a:rPr lang="en-US" dirty="0"/>
              <a:t>Infinitely scalable</a:t>
            </a:r>
          </a:p>
          <a:p>
            <a:pPr lvl="2">
              <a:lnSpc>
                <a:spcPct val="100000"/>
              </a:lnSpc>
            </a:pPr>
            <a:r>
              <a:rPr lang="en-US" dirty="0"/>
              <a:t>IT-friendly</a:t>
            </a:r>
          </a:p>
        </p:txBody>
      </p:sp>
    </p:spTree>
    <p:extLst>
      <p:ext uri="{BB962C8B-B14F-4D97-AF65-F5344CB8AC3E}">
        <p14:creationId xmlns:p14="http://schemas.microsoft.com/office/powerpoint/2010/main" val="883244355"/>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looking at the camera&#10;&#10;Description automatically generated">
            <a:extLst>
              <a:ext uri="{FF2B5EF4-FFF2-40B4-BE49-F238E27FC236}">
                <a16:creationId xmlns:a16="http://schemas.microsoft.com/office/drawing/2014/main" id="{B9C252EB-6ED8-7A4D-81B0-A84953B80504}"/>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342900" y="1756316"/>
            <a:ext cx="6438900" cy="3808141"/>
          </a:xfrm>
        </p:spPr>
      </p:pic>
      <p:sp>
        <p:nvSpPr>
          <p:cNvPr id="3" name="Title 2">
            <a:extLst>
              <a:ext uri="{FF2B5EF4-FFF2-40B4-BE49-F238E27FC236}">
                <a16:creationId xmlns:a16="http://schemas.microsoft.com/office/drawing/2014/main" id="{0D152019-243B-5D46-B0BF-3761384F4281}"/>
              </a:ext>
            </a:extLst>
          </p:cNvPr>
          <p:cNvSpPr>
            <a:spLocks noGrp="1"/>
          </p:cNvSpPr>
          <p:nvPr>
            <p:ph type="title"/>
          </p:nvPr>
        </p:nvSpPr>
        <p:spPr/>
        <p:txBody>
          <a:bodyPr>
            <a:normAutofit/>
          </a:bodyPr>
          <a:lstStyle/>
          <a:p>
            <a:r>
              <a:rPr lang="en-US" sz="2400" dirty="0"/>
              <a:t>Simple. Scalable. Flexible. Affordable. Secure.</a:t>
            </a:r>
          </a:p>
        </p:txBody>
      </p:sp>
      <p:sp>
        <p:nvSpPr>
          <p:cNvPr id="4" name="Content Placeholder 3">
            <a:extLst>
              <a:ext uri="{FF2B5EF4-FFF2-40B4-BE49-F238E27FC236}">
                <a16:creationId xmlns:a16="http://schemas.microsoft.com/office/drawing/2014/main" id="{D2849088-7626-774B-A2A2-C80301401D52}"/>
              </a:ext>
            </a:extLst>
          </p:cNvPr>
          <p:cNvSpPr>
            <a:spLocks noGrp="1"/>
          </p:cNvSpPr>
          <p:nvPr>
            <p:ph idx="1"/>
          </p:nvPr>
        </p:nvSpPr>
        <p:spPr/>
        <p:txBody>
          <a:bodyPr>
            <a:normAutofit/>
          </a:bodyPr>
          <a:lstStyle/>
          <a:p>
            <a:pPr lvl="2"/>
            <a:endParaRPr lang="en-US" dirty="0"/>
          </a:p>
          <a:p>
            <a:pPr lvl="2">
              <a:lnSpc>
                <a:spcPct val="100000"/>
              </a:lnSpc>
            </a:pPr>
            <a:r>
              <a:rPr lang="en-US" dirty="0"/>
              <a:t>24/7 True Blue support</a:t>
            </a:r>
          </a:p>
          <a:p>
            <a:pPr lvl="2">
              <a:lnSpc>
                <a:spcPct val="100000"/>
              </a:lnSpc>
            </a:pPr>
            <a:r>
              <a:rPr lang="en-US" dirty="0"/>
              <a:t>Certified switch configurations</a:t>
            </a:r>
          </a:p>
          <a:p>
            <a:pPr lvl="2">
              <a:lnSpc>
                <a:spcPct val="100000"/>
              </a:lnSpc>
            </a:pPr>
            <a:r>
              <a:rPr lang="en-US" dirty="0"/>
              <a:t>Online chat messaging services</a:t>
            </a:r>
          </a:p>
          <a:p>
            <a:pPr lvl="2">
              <a:lnSpc>
                <a:spcPct val="100000"/>
              </a:lnSpc>
            </a:pPr>
            <a:r>
              <a:rPr lang="en-US" dirty="0"/>
              <a:t>Free advanced technical support</a:t>
            </a:r>
          </a:p>
          <a:p>
            <a:pPr lvl="2">
              <a:lnSpc>
                <a:spcPct val="100000"/>
              </a:lnSpc>
            </a:pPr>
            <a:r>
              <a:rPr lang="en-US" dirty="0"/>
              <a:t>Sales support for: Design / Recommendations / Quotes / Network Switch Configuration Guides</a:t>
            </a:r>
          </a:p>
        </p:txBody>
      </p:sp>
    </p:spTree>
    <p:extLst>
      <p:ext uri="{BB962C8B-B14F-4D97-AF65-F5344CB8AC3E}">
        <p14:creationId xmlns:p14="http://schemas.microsoft.com/office/powerpoint/2010/main" val="831106655"/>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5344F-E301-AB4A-A43B-13D1CA5A9FC6}"/>
              </a:ext>
            </a:extLst>
          </p:cNvPr>
          <p:cNvSpPr>
            <a:spLocks noGrp="1"/>
          </p:cNvSpPr>
          <p:nvPr>
            <p:ph type="title" idx="4294967295"/>
          </p:nvPr>
        </p:nvSpPr>
        <p:spPr>
          <a:xfrm>
            <a:off x="548640" y="5036234"/>
            <a:ext cx="10881360" cy="720468"/>
          </a:xfrm>
        </p:spPr>
        <p:txBody>
          <a:bodyPr/>
          <a:lstStyle/>
          <a:p>
            <a:r>
              <a:rPr lang="en-US" dirty="0"/>
              <a:t>Learn more at </a:t>
            </a:r>
            <a:r>
              <a:rPr lang="en-US" dirty="0" err="1"/>
              <a:t>crestron.com</a:t>
            </a:r>
            <a:r>
              <a:rPr lang="en-US" dirty="0"/>
              <a:t>/NVX</a:t>
            </a:r>
          </a:p>
        </p:txBody>
      </p:sp>
    </p:spTree>
    <p:extLst>
      <p:ext uri="{BB962C8B-B14F-4D97-AF65-F5344CB8AC3E}">
        <p14:creationId xmlns:p14="http://schemas.microsoft.com/office/powerpoint/2010/main" val="99525216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63865B-45F8-174D-A165-129CA3314888}"/>
              </a:ext>
            </a:extLst>
          </p:cNvPr>
          <p:cNvSpPr>
            <a:spLocks noGrp="1"/>
          </p:cNvSpPr>
          <p:nvPr>
            <p:ph type="title"/>
          </p:nvPr>
        </p:nvSpPr>
        <p:spPr/>
        <p:txBody>
          <a:bodyPr/>
          <a:lstStyle/>
          <a:p>
            <a:r>
              <a:rPr lang="en-US" dirty="0"/>
              <a:t>DM NVX</a:t>
            </a:r>
            <a:r>
              <a:rPr lang="en-US" sz="1400" baseline="100000" dirty="0"/>
              <a:t> </a:t>
            </a:r>
            <a:r>
              <a:rPr lang="en-US" dirty="0"/>
              <a:t> AV-over-IP technology</a:t>
            </a:r>
          </a:p>
        </p:txBody>
      </p:sp>
      <p:sp>
        <p:nvSpPr>
          <p:cNvPr id="7" name="Text Placeholder 6">
            <a:extLst>
              <a:ext uri="{FF2B5EF4-FFF2-40B4-BE49-F238E27FC236}">
                <a16:creationId xmlns:a16="http://schemas.microsoft.com/office/drawing/2014/main" id="{6D85AFB6-55D6-554A-9E51-00D6ACB3119C}"/>
              </a:ext>
            </a:extLst>
          </p:cNvPr>
          <p:cNvSpPr>
            <a:spLocks noGrp="1"/>
          </p:cNvSpPr>
          <p:nvPr>
            <p:ph type="body" sz="quarter" idx="10"/>
          </p:nvPr>
        </p:nvSpPr>
        <p:spPr>
          <a:xfrm>
            <a:off x="342900" y="1452188"/>
            <a:ext cx="4080013" cy="3953623"/>
          </a:xfrm>
        </p:spPr>
        <p:txBody>
          <a:bodyPr>
            <a:normAutofit/>
          </a:bodyPr>
          <a:lstStyle/>
          <a:p>
            <a:pPr>
              <a:lnSpc>
                <a:spcPts val="2800"/>
              </a:lnSpc>
            </a:pPr>
            <a:r>
              <a:rPr lang="en-US" sz="2000" dirty="0"/>
              <a:t>There’s no challenge a DM NVX solution can’t meet, no type of content it can’t distribute – across campuses, throughout offices, or around the world.</a:t>
            </a:r>
          </a:p>
        </p:txBody>
      </p:sp>
    </p:spTree>
    <p:extLst>
      <p:ext uri="{BB962C8B-B14F-4D97-AF65-F5344CB8AC3E}">
        <p14:creationId xmlns:p14="http://schemas.microsoft.com/office/powerpoint/2010/main" val="173893972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090B7F6-F443-944D-BB92-2B4601FEF838}"/>
              </a:ext>
            </a:extLst>
          </p:cNvPr>
          <p:cNvSpPr>
            <a:spLocks noGrp="1"/>
          </p:cNvSpPr>
          <p:nvPr>
            <p:ph type="title"/>
          </p:nvPr>
        </p:nvSpPr>
        <p:spPr/>
        <p:txBody>
          <a:bodyPr/>
          <a:lstStyle/>
          <a:p>
            <a:r>
              <a:rPr lang="en-US" dirty="0"/>
              <a:t>DM NVX</a:t>
            </a:r>
            <a:endParaRPr lang="en-US" baseline="30000" dirty="0"/>
          </a:p>
        </p:txBody>
      </p:sp>
      <p:sp>
        <p:nvSpPr>
          <p:cNvPr id="11" name="Content Placeholder 10">
            <a:extLst>
              <a:ext uri="{FF2B5EF4-FFF2-40B4-BE49-F238E27FC236}">
                <a16:creationId xmlns:a16="http://schemas.microsoft.com/office/drawing/2014/main" id="{0E29B30C-25AD-3141-B684-31D965E1559E}"/>
              </a:ext>
            </a:extLst>
          </p:cNvPr>
          <p:cNvSpPr>
            <a:spLocks noGrp="1"/>
          </p:cNvSpPr>
          <p:nvPr>
            <p:ph sz="half" idx="1"/>
          </p:nvPr>
        </p:nvSpPr>
        <p:spPr/>
        <p:txBody>
          <a:bodyPr/>
          <a:lstStyle/>
          <a:p>
            <a:r>
              <a:rPr lang="en-US" dirty="0"/>
              <a:t>Your standards for image quality, latency, and security. </a:t>
            </a:r>
            <a:br>
              <a:rPr lang="en-US" dirty="0"/>
            </a:br>
            <a:r>
              <a:rPr lang="en-US" dirty="0"/>
              <a:t>All meet on one platform.</a:t>
            </a:r>
          </a:p>
        </p:txBody>
      </p:sp>
      <p:sp>
        <p:nvSpPr>
          <p:cNvPr id="15" name="Content Placeholder 14">
            <a:extLst>
              <a:ext uri="{FF2B5EF4-FFF2-40B4-BE49-F238E27FC236}">
                <a16:creationId xmlns:a16="http://schemas.microsoft.com/office/drawing/2014/main" id="{E8130AA1-52F1-7F41-97B7-27F03BA1C7BD}"/>
              </a:ext>
            </a:extLst>
          </p:cNvPr>
          <p:cNvSpPr>
            <a:spLocks noGrp="1"/>
          </p:cNvSpPr>
          <p:nvPr>
            <p:ph sz="half" idx="2"/>
          </p:nvPr>
        </p:nvSpPr>
        <p:spPr/>
        <p:txBody>
          <a:bodyPr/>
          <a:lstStyle/>
          <a:p>
            <a:pPr marL="0" lvl="3"/>
            <a:r>
              <a:rPr lang="en-US" dirty="0"/>
              <a:t>Any network</a:t>
            </a:r>
          </a:p>
          <a:p>
            <a:pPr marL="0" lvl="3"/>
            <a:r>
              <a:rPr lang="en-US" dirty="0"/>
              <a:t>Any type of content</a:t>
            </a:r>
          </a:p>
          <a:p>
            <a:pPr marL="0" lvl="3"/>
            <a:r>
              <a:rPr lang="en-US" dirty="0"/>
              <a:t>Multilayer technology combines </a:t>
            </a:r>
            <a:br>
              <a:rPr lang="en-US" dirty="0"/>
            </a:br>
            <a:r>
              <a:rPr lang="en-US" dirty="0"/>
              <a:t>   signals onto one platform</a:t>
            </a:r>
          </a:p>
          <a:p>
            <a:pPr marL="0" lvl="3"/>
            <a:r>
              <a:rPr lang="en-US" dirty="0"/>
              <a:t>Greater flexibility</a:t>
            </a:r>
          </a:p>
          <a:p>
            <a:pPr marL="0" lvl="3"/>
            <a:r>
              <a:rPr lang="en-US" dirty="0"/>
              <a:t>Highly scalable</a:t>
            </a:r>
          </a:p>
        </p:txBody>
      </p:sp>
      <p:pic>
        <p:nvPicPr>
          <p:cNvPr id="17" name="Picture 16">
            <a:extLst>
              <a:ext uri="{FF2B5EF4-FFF2-40B4-BE49-F238E27FC236}">
                <a16:creationId xmlns:a16="http://schemas.microsoft.com/office/drawing/2014/main" id="{B75E6517-55DB-774C-95C0-D08DCDBAE4C8}"/>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342903" y="3261790"/>
            <a:ext cx="11506194" cy="2635607"/>
          </a:xfrm>
          <a:prstGeom prst="rect">
            <a:avLst/>
          </a:prstGeom>
        </p:spPr>
      </p:pic>
      <p:pic>
        <p:nvPicPr>
          <p:cNvPr id="5" name="Picture 4" descr="A picture containing text, monitor, screen&#10;&#10;Description automatically generated">
            <a:extLst>
              <a:ext uri="{FF2B5EF4-FFF2-40B4-BE49-F238E27FC236}">
                <a16:creationId xmlns:a16="http://schemas.microsoft.com/office/drawing/2014/main" id="{67604C87-BA77-8942-A196-CFE0877EE04C}"/>
              </a:ext>
            </a:extLst>
          </p:cNvPr>
          <p:cNvPicPr>
            <a:picLocks noChangeAspect="1"/>
          </p:cNvPicPr>
          <p:nvPr/>
        </p:nvPicPr>
        <p:blipFill>
          <a:blip r:embed="rId3"/>
          <a:stretch>
            <a:fillRect/>
          </a:stretch>
        </p:blipFill>
        <p:spPr>
          <a:xfrm>
            <a:off x="9415152" y="3752192"/>
            <a:ext cx="2433945" cy="1595586"/>
          </a:xfrm>
          <a:prstGeom prst="rect">
            <a:avLst/>
          </a:prstGeom>
        </p:spPr>
      </p:pic>
    </p:spTree>
    <p:extLst>
      <p:ext uri="{BB962C8B-B14F-4D97-AF65-F5344CB8AC3E}">
        <p14:creationId xmlns:p14="http://schemas.microsoft.com/office/powerpoint/2010/main" val="184928377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75E6517-55DB-774C-95C0-D08DCDBAE4C8}"/>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342903" y="3261790"/>
            <a:ext cx="11506194" cy="2635607"/>
          </a:xfrm>
          <a:prstGeom prst="rect">
            <a:avLst/>
          </a:prstGeom>
        </p:spPr>
      </p:pic>
      <p:sp>
        <p:nvSpPr>
          <p:cNvPr id="8" name="Title 7">
            <a:extLst>
              <a:ext uri="{FF2B5EF4-FFF2-40B4-BE49-F238E27FC236}">
                <a16:creationId xmlns:a16="http://schemas.microsoft.com/office/drawing/2014/main" id="{0090B7F6-F443-944D-BB92-2B4601FEF838}"/>
              </a:ext>
            </a:extLst>
          </p:cNvPr>
          <p:cNvSpPr>
            <a:spLocks noGrp="1"/>
          </p:cNvSpPr>
          <p:nvPr>
            <p:ph type="title"/>
          </p:nvPr>
        </p:nvSpPr>
        <p:spPr/>
        <p:txBody>
          <a:bodyPr/>
          <a:lstStyle/>
          <a:p>
            <a:r>
              <a:rPr lang="en-US" dirty="0"/>
              <a:t>Every format. Every type of content.</a:t>
            </a:r>
          </a:p>
        </p:txBody>
      </p:sp>
      <p:sp>
        <p:nvSpPr>
          <p:cNvPr id="11" name="Content Placeholder 10">
            <a:extLst>
              <a:ext uri="{FF2B5EF4-FFF2-40B4-BE49-F238E27FC236}">
                <a16:creationId xmlns:a16="http://schemas.microsoft.com/office/drawing/2014/main" id="{0E29B30C-25AD-3141-B684-31D965E1559E}"/>
              </a:ext>
            </a:extLst>
          </p:cNvPr>
          <p:cNvSpPr>
            <a:spLocks noGrp="1"/>
          </p:cNvSpPr>
          <p:nvPr>
            <p:ph sz="half" idx="1"/>
          </p:nvPr>
        </p:nvSpPr>
        <p:spPr/>
        <p:txBody>
          <a:bodyPr>
            <a:normAutofit/>
          </a:bodyPr>
          <a:lstStyle/>
          <a:p>
            <a:pPr indent="-731520"/>
            <a:r>
              <a:rPr lang="en-US" dirty="0"/>
              <a:t>Video</a:t>
            </a:r>
          </a:p>
          <a:p>
            <a:pPr marL="0" lvl="3">
              <a:lnSpc>
                <a:spcPct val="100000"/>
              </a:lnSpc>
            </a:pPr>
            <a:r>
              <a:rPr lang="en-US" sz="1600" b="1" dirty="0"/>
              <a:t>Formats:</a:t>
            </a:r>
            <a:r>
              <a:rPr lang="en-US" sz="1600" dirty="0"/>
              <a:t> 480i / 720p / 1080i / 1080p / 4K 4:2:0 / </a:t>
            </a:r>
            <a:br>
              <a:rPr lang="en-US" sz="1600" dirty="0"/>
            </a:br>
            <a:r>
              <a:rPr lang="en-US" sz="1600" dirty="0"/>
              <a:t>   4K 4:4:4 / HDR10+ / Dolby Vision</a:t>
            </a:r>
            <a:r>
              <a:rPr lang="en-US" sz="1600" baseline="30000" dirty="0"/>
              <a:t>®</a:t>
            </a:r>
          </a:p>
        </p:txBody>
      </p:sp>
      <p:sp>
        <p:nvSpPr>
          <p:cNvPr id="15" name="Content Placeholder 14">
            <a:extLst>
              <a:ext uri="{FF2B5EF4-FFF2-40B4-BE49-F238E27FC236}">
                <a16:creationId xmlns:a16="http://schemas.microsoft.com/office/drawing/2014/main" id="{E8130AA1-52F1-7F41-97B7-27F03BA1C7BD}"/>
              </a:ext>
            </a:extLst>
          </p:cNvPr>
          <p:cNvSpPr>
            <a:spLocks noGrp="1"/>
          </p:cNvSpPr>
          <p:nvPr>
            <p:ph sz="half" idx="2"/>
          </p:nvPr>
        </p:nvSpPr>
        <p:spPr/>
        <p:txBody>
          <a:bodyPr>
            <a:normAutofit/>
          </a:bodyPr>
          <a:lstStyle/>
          <a:p>
            <a:pPr marL="0" lvl="3"/>
            <a:r>
              <a:rPr lang="en-US" sz="1600" b="1" dirty="0"/>
              <a:t>Routing: </a:t>
            </a:r>
            <a:r>
              <a:rPr lang="en-US" sz="1600" dirty="0"/>
              <a:t>Any signal on the network to any endpoint</a:t>
            </a:r>
          </a:p>
          <a:p>
            <a:pPr marL="0" lvl="3"/>
            <a:r>
              <a:rPr lang="en-US" sz="1600" b="1" dirty="0"/>
              <a:t>Inputs: </a:t>
            </a:r>
            <a:r>
              <a:rPr lang="en-US" sz="1600" dirty="0"/>
              <a:t>HDMI</a:t>
            </a:r>
            <a:r>
              <a:rPr lang="en-US" sz="1600" baseline="30000" dirty="0"/>
              <a:t>®</a:t>
            </a:r>
            <a:r>
              <a:rPr lang="en-US" sz="1600" dirty="0"/>
              <a:t> or network video stream</a:t>
            </a:r>
          </a:p>
          <a:p>
            <a:pPr marL="0" lvl="3"/>
            <a:r>
              <a:rPr lang="en-US" sz="1600" b="1" dirty="0"/>
              <a:t>Outputs: </a:t>
            </a:r>
            <a:r>
              <a:rPr lang="en-US" sz="1600" dirty="0"/>
              <a:t>HDMI or network video stream</a:t>
            </a:r>
          </a:p>
          <a:p>
            <a:pPr marL="0" lvl="3"/>
            <a:r>
              <a:rPr lang="en-US" sz="1600" b="1" dirty="0"/>
              <a:t>Video wall processing: </a:t>
            </a:r>
            <a:r>
              <a:rPr lang="en-US" sz="1600" dirty="0"/>
              <a:t>Supports 8x8</a:t>
            </a:r>
          </a:p>
          <a:p>
            <a:pPr marL="0" lvl="3"/>
            <a:r>
              <a:rPr lang="en-US" sz="1600" dirty="0"/>
              <a:t>Route independently from audio</a:t>
            </a:r>
          </a:p>
          <a:p>
            <a:pPr marL="0" lvl="3"/>
            <a:r>
              <a:rPr lang="en-US" sz="1600" dirty="0"/>
              <a:t>Image freeze</a:t>
            </a:r>
          </a:p>
        </p:txBody>
      </p:sp>
      <p:pic>
        <p:nvPicPr>
          <p:cNvPr id="6" name="Picture 5" descr="A picture containing text, monitor, screen&#10;&#10;Description automatically generated">
            <a:extLst>
              <a:ext uri="{FF2B5EF4-FFF2-40B4-BE49-F238E27FC236}">
                <a16:creationId xmlns:a16="http://schemas.microsoft.com/office/drawing/2014/main" id="{1BCFC0A9-E6C5-9145-9F41-6BE02A4BDB5E}"/>
              </a:ext>
            </a:extLst>
          </p:cNvPr>
          <p:cNvPicPr>
            <a:picLocks noChangeAspect="1"/>
          </p:cNvPicPr>
          <p:nvPr/>
        </p:nvPicPr>
        <p:blipFill>
          <a:blip r:embed="rId3"/>
          <a:stretch>
            <a:fillRect/>
          </a:stretch>
        </p:blipFill>
        <p:spPr>
          <a:xfrm>
            <a:off x="9415152" y="3752192"/>
            <a:ext cx="2433945" cy="1595586"/>
          </a:xfrm>
          <a:prstGeom prst="rect">
            <a:avLst/>
          </a:prstGeom>
        </p:spPr>
      </p:pic>
    </p:spTree>
    <p:extLst>
      <p:ext uri="{BB962C8B-B14F-4D97-AF65-F5344CB8AC3E}">
        <p14:creationId xmlns:p14="http://schemas.microsoft.com/office/powerpoint/2010/main" val="149497386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75E6517-55DB-774C-95C0-D08DCDBAE4C8}"/>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342900" y="3261790"/>
            <a:ext cx="11506194" cy="2635607"/>
          </a:xfrm>
          <a:prstGeom prst="rect">
            <a:avLst/>
          </a:prstGeom>
        </p:spPr>
      </p:pic>
      <p:sp>
        <p:nvSpPr>
          <p:cNvPr id="8" name="Title 7">
            <a:extLst>
              <a:ext uri="{FF2B5EF4-FFF2-40B4-BE49-F238E27FC236}">
                <a16:creationId xmlns:a16="http://schemas.microsoft.com/office/drawing/2014/main" id="{0090B7F6-F443-944D-BB92-2B4601FEF838}"/>
              </a:ext>
            </a:extLst>
          </p:cNvPr>
          <p:cNvSpPr>
            <a:spLocks noGrp="1"/>
          </p:cNvSpPr>
          <p:nvPr>
            <p:ph type="title"/>
          </p:nvPr>
        </p:nvSpPr>
        <p:spPr/>
        <p:txBody>
          <a:bodyPr/>
          <a:lstStyle/>
          <a:p>
            <a:r>
              <a:rPr lang="en-US" dirty="0"/>
              <a:t>Every format. Every type of content.</a:t>
            </a:r>
          </a:p>
        </p:txBody>
      </p:sp>
      <p:sp>
        <p:nvSpPr>
          <p:cNvPr id="11" name="Content Placeholder 10">
            <a:extLst>
              <a:ext uri="{FF2B5EF4-FFF2-40B4-BE49-F238E27FC236}">
                <a16:creationId xmlns:a16="http://schemas.microsoft.com/office/drawing/2014/main" id="{0E29B30C-25AD-3141-B684-31D965E1559E}"/>
              </a:ext>
            </a:extLst>
          </p:cNvPr>
          <p:cNvSpPr>
            <a:spLocks noGrp="1"/>
          </p:cNvSpPr>
          <p:nvPr>
            <p:ph sz="half" idx="1"/>
          </p:nvPr>
        </p:nvSpPr>
        <p:spPr/>
        <p:txBody>
          <a:bodyPr>
            <a:normAutofit/>
          </a:bodyPr>
          <a:lstStyle/>
          <a:p>
            <a:pPr indent="-731520"/>
            <a:r>
              <a:rPr lang="en-US" dirty="0"/>
              <a:t>Audio</a:t>
            </a:r>
          </a:p>
          <a:p>
            <a:pPr marL="0" lvl="3">
              <a:lnSpc>
                <a:spcPts val="2200"/>
              </a:lnSpc>
            </a:pPr>
            <a:r>
              <a:rPr lang="en-US" sz="1600" b="1" dirty="0"/>
              <a:t>Routing:</a:t>
            </a:r>
            <a:r>
              <a:rPr lang="en-US" sz="1600" dirty="0"/>
              <a:t> Any signal on the network to any endpoint</a:t>
            </a:r>
            <a:br>
              <a:rPr lang="en-US" sz="1600" dirty="0"/>
            </a:br>
            <a:r>
              <a:rPr lang="en-US" sz="1600" dirty="0"/>
              <a:t>   or combine audio and video from different sources</a:t>
            </a:r>
          </a:p>
          <a:p>
            <a:pPr marL="0" lvl="3">
              <a:lnSpc>
                <a:spcPts val="2200"/>
              </a:lnSpc>
            </a:pPr>
            <a:r>
              <a:rPr lang="en-US" sz="1600" b="1" dirty="0"/>
              <a:t>Downmixing:</a:t>
            </a:r>
            <a:r>
              <a:rPr lang="en-US" sz="1600" dirty="0"/>
              <a:t> 363 models includes built-in DSP</a:t>
            </a:r>
          </a:p>
        </p:txBody>
      </p:sp>
      <p:sp>
        <p:nvSpPr>
          <p:cNvPr id="15" name="Content Placeholder 14">
            <a:extLst>
              <a:ext uri="{FF2B5EF4-FFF2-40B4-BE49-F238E27FC236}">
                <a16:creationId xmlns:a16="http://schemas.microsoft.com/office/drawing/2014/main" id="{E8130AA1-52F1-7F41-97B7-27F03BA1C7BD}"/>
              </a:ext>
            </a:extLst>
          </p:cNvPr>
          <p:cNvSpPr>
            <a:spLocks noGrp="1"/>
          </p:cNvSpPr>
          <p:nvPr>
            <p:ph sz="half" idx="2"/>
          </p:nvPr>
        </p:nvSpPr>
        <p:spPr/>
        <p:txBody>
          <a:bodyPr>
            <a:normAutofit/>
          </a:bodyPr>
          <a:lstStyle/>
          <a:p>
            <a:pPr marL="0" lvl="3">
              <a:lnSpc>
                <a:spcPts val="2200"/>
              </a:lnSpc>
            </a:pPr>
            <a:r>
              <a:rPr lang="en-US" sz="1600" b="1" dirty="0"/>
              <a:t>Formats:</a:t>
            </a:r>
            <a:r>
              <a:rPr lang="en-US" sz="1600" dirty="0"/>
              <a:t> Digital HDMI and Stereo 2-channel / </a:t>
            </a:r>
            <a:br>
              <a:rPr lang="en-US" sz="1600" dirty="0"/>
            </a:br>
            <a:r>
              <a:rPr lang="en-US" sz="1600" dirty="0"/>
              <a:t>   AES67 / Dante</a:t>
            </a:r>
            <a:r>
              <a:rPr lang="en-US" sz="1600" baseline="30000" dirty="0"/>
              <a:t>®</a:t>
            </a:r>
            <a:r>
              <a:rPr lang="en-US" sz="1600" dirty="0"/>
              <a:t> / Dolby Digital</a:t>
            </a:r>
            <a:r>
              <a:rPr lang="en-US" sz="1600" baseline="30000" dirty="0"/>
              <a:t>®</a:t>
            </a:r>
            <a:r>
              <a:rPr lang="en-US" sz="1600" dirty="0"/>
              <a:t> / Dolby Digital EX /</a:t>
            </a:r>
            <a:br>
              <a:rPr lang="en-US" sz="1600" dirty="0"/>
            </a:br>
            <a:r>
              <a:rPr lang="en-US" sz="1600" dirty="0"/>
              <a:t>   Dolby Digital Plus / Dolby</a:t>
            </a:r>
            <a:r>
              <a:rPr lang="en-US" sz="1600" baseline="30000" dirty="0"/>
              <a:t>®</a:t>
            </a:r>
            <a:r>
              <a:rPr lang="en-US" sz="1600" dirty="0"/>
              <a:t> </a:t>
            </a:r>
            <a:r>
              <a:rPr lang="en-US" sz="1600" dirty="0" err="1"/>
              <a:t>TrueHD</a:t>
            </a:r>
            <a:r>
              <a:rPr lang="en-US" sz="1600" dirty="0"/>
              <a:t> / Dolby Atmos</a:t>
            </a:r>
            <a:r>
              <a:rPr lang="en-US" sz="1600" baseline="30000" dirty="0"/>
              <a:t>®</a:t>
            </a:r>
            <a:r>
              <a:rPr lang="en-US" sz="1600" dirty="0"/>
              <a:t> /</a:t>
            </a:r>
            <a:br>
              <a:rPr lang="en-US" sz="1600" dirty="0"/>
            </a:br>
            <a:r>
              <a:rPr lang="en-US" sz="1600" dirty="0"/>
              <a:t>   DTS</a:t>
            </a:r>
            <a:r>
              <a:rPr lang="en-US" sz="1600" baseline="30000" dirty="0"/>
              <a:t>®</a:t>
            </a:r>
            <a:r>
              <a:rPr lang="en-US" sz="1600" dirty="0"/>
              <a:t> / DTS-ES / DTS 96/24 / DTS-HD High Res /</a:t>
            </a:r>
            <a:br>
              <a:rPr lang="en-US" sz="1600" dirty="0"/>
            </a:br>
            <a:r>
              <a:rPr lang="en-US" sz="1600" dirty="0"/>
              <a:t>   DTS-HD Master Audio</a:t>
            </a:r>
            <a:r>
              <a:rPr lang="en-US" sz="1600" baseline="30000" dirty="0"/>
              <a:t>™</a:t>
            </a:r>
            <a:r>
              <a:rPr lang="en-US" sz="1600" dirty="0"/>
              <a:t> / LPCM up to 8 channels</a:t>
            </a:r>
          </a:p>
        </p:txBody>
      </p:sp>
      <p:pic>
        <p:nvPicPr>
          <p:cNvPr id="6" name="Picture 5" descr="A picture containing text, monitor, screen&#10;&#10;Description automatically generated">
            <a:extLst>
              <a:ext uri="{FF2B5EF4-FFF2-40B4-BE49-F238E27FC236}">
                <a16:creationId xmlns:a16="http://schemas.microsoft.com/office/drawing/2014/main" id="{2D8677EA-F8DA-E149-AE76-318C5C8C1EA8}"/>
              </a:ext>
            </a:extLst>
          </p:cNvPr>
          <p:cNvPicPr>
            <a:picLocks noChangeAspect="1"/>
          </p:cNvPicPr>
          <p:nvPr/>
        </p:nvPicPr>
        <p:blipFill>
          <a:blip r:embed="rId3"/>
          <a:stretch>
            <a:fillRect/>
          </a:stretch>
        </p:blipFill>
        <p:spPr>
          <a:xfrm>
            <a:off x="9415152" y="3752192"/>
            <a:ext cx="2433945" cy="1595586"/>
          </a:xfrm>
          <a:prstGeom prst="rect">
            <a:avLst/>
          </a:prstGeom>
        </p:spPr>
      </p:pic>
    </p:spTree>
    <p:extLst>
      <p:ext uri="{BB962C8B-B14F-4D97-AF65-F5344CB8AC3E}">
        <p14:creationId xmlns:p14="http://schemas.microsoft.com/office/powerpoint/2010/main" val="368572110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75E6517-55DB-774C-95C0-D08DCDBAE4C8}"/>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342903" y="3261790"/>
            <a:ext cx="11506194" cy="2635607"/>
          </a:xfrm>
          <a:prstGeom prst="rect">
            <a:avLst/>
          </a:prstGeom>
        </p:spPr>
      </p:pic>
      <p:sp>
        <p:nvSpPr>
          <p:cNvPr id="8" name="Title 7">
            <a:extLst>
              <a:ext uri="{FF2B5EF4-FFF2-40B4-BE49-F238E27FC236}">
                <a16:creationId xmlns:a16="http://schemas.microsoft.com/office/drawing/2014/main" id="{0090B7F6-F443-944D-BB92-2B4601FEF838}"/>
              </a:ext>
            </a:extLst>
          </p:cNvPr>
          <p:cNvSpPr>
            <a:spLocks noGrp="1"/>
          </p:cNvSpPr>
          <p:nvPr>
            <p:ph type="title"/>
          </p:nvPr>
        </p:nvSpPr>
        <p:spPr/>
        <p:txBody>
          <a:bodyPr/>
          <a:lstStyle/>
          <a:p>
            <a:r>
              <a:rPr lang="en-US"/>
              <a:t>Every format. Every type of content.</a:t>
            </a:r>
            <a:endParaRPr lang="en-US" dirty="0"/>
          </a:p>
        </p:txBody>
      </p:sp>
      <p:sp>
        <p:nvSpPr>
          <p:cNvPr id="11" name="Content Placeholder 10">
            <a:extLst>
              <a:ext uri="{FF2B5EF4-FFF2-40B4-BE49-F238E27FC236}">
                <a16:creationId xmlns:a16="http://schemas.microsoft.com/office/drawing/2014/main" id="{0E29B30C-25AD-3141-B684-31D965E1559E}"/>
              </a:ext>
            </a:extLst>
          </p:cNvPr>
          <p:cNvSpPr>
            <a:spLocks noGrp="1"/>
          </p:cNvSpPr>
          <p:nvPr>
            <p:ph sz="half" idx="1"/>
          </p:nvPr>
        </p:nvSpPr>
        <p:spPr/>
        <p:txBody>
          <a:bodyPr>
            <a:normAutofit/>
          </a:bodyPr>
          <a:lstStyle/>
          <a:p>
            <a:pPr indent="-731520"/>
            <a:r>
              <a:rPr lang="en-US" dirty="0"/>
              <a:t>USB</a:t>
            </a:r>
          </a:p>
          <a:p>
            <a:pPr marL="0" lvl="3">
              <a:lnSpc>
                <a:spcPct val="100000"/>
              </a:lnSpc>
            </a:pPr>
            <a:r>
              <a:rPr lang="en-US" sz="1600" b="1" dirty="0"/>
              <a:t>Bi-directional:</a:t>
            </a:r>
            <a:r>
              <a:rPr lang="en-US" sz="1600" dirty="0"/>
              <a:t> Route in either direction, regardless </a:t>
            </a:r>
            <a:br>
              <a:rPr lang="en-US" sz="1600" dirty="0"/>
            </a:br>
            <a:r>
              <a:rPr lang="en-US" sz="1600" dirty="0"/>
              <a:t>   of if the unit is in transmitter or receiver mode.</a:t>
            </a:r>
          </a:p>
          <a:p>
            <a:pPr marL="0" lvl="3">
              <a:lnSpc>
                <a:spcPct val="100000"/>
              </a:lnSpc>
            </a:pPr>
            <a:r>
              <a:rPr lang="en-US" sz="1600" b="1" dirty="0"/>
              <a:t>USB-EXT-DM:</a:t>
            </a:r>
            <a:r>
              <a:rPr lang="en-US" sz="1600" dirty="0"/>
              <a:t> Signals can be routed between </a:t>
            </a:r>
            <a:br>
              <a:rPr lang="en-US" sz="1600" dirty="0"/>
            </a:br>
            <a:r>
              <a:rPr lang="en-US" sz="1600" dirty="0"/>
              <a:t>   DM NVX and USB-EXT-DM units over the network.</a:t>
            </a:r>
          </a:p>
        </p:txBody>
      </p:sp>
      <p:sp>
        <p:nvSpPr>
          <p:cNvPr id="15" name="Content Placeholder 14">
            <a:extLst>
              <a:ext uri="{FF2B5EF4-FFF2-40B4-BE49-F238E27FC236}">
                <a16:creationId xmlns:a16="http://schemas.microsoft.com/office/drawing/2014/main" id="{E8130AA1-52F1-7F41-97B7-27F03BA1C7BD}"/>
              </a:ext>
            </a:extLst>
          </p:cNvPr>
          <p:cNvSpPr>
            <a:spLocks noGrp="1"/>
          </p:cNvSpPr>
          <p:nvPr>
            <p:ph sz="half" idx="2"/>
          </p:nvPr>
        </p:nvSpPr>
        <p:spPr/>
        <p:txBody>
          <a:bodyPr>
            <a:normAutofit/>
          </a:bodyPr>
          <a:lstStyle/>
          <a:p>
            <a:pPr marL="0" lvl="3">
              <a:lnSpc>
                <a:spcPct val="100000"/>
              </a:lnSpc>
            </a:pPr>
            <a:r>
              <a:rPr lang="en-US" sz="1600" b="1" dirty="0"/>
              <a:t>Full USB 2.0 support:</a:t>
            </a:r>
            <a:r>
              <a:rPr lang="en-US" sz="1600" dirty="0"/>
              <a:t> Mouse / Keyboards / </a:t>
            </a:r>
            <a:br>
              <a:rPr lang="en-US" sz="1600" dirty="0"/>
            </a:br>
            <a:r>
              <a:rPr lang="en-US" sz="1600" dirty="0"/>
              <a:t>   Cameras / ID readers / PCs / Printers / </a:t>
            </a:r>
            <a:br>
              <a:rPr lang="en-US" sz="1600" dirty="0"/>
            </a:br>
            <a:r>
              <a:rPr lang="en-US" sz="1600" dirty="0"/>
              <a:t>   Thumb drives / Hard drives / Video game controllers</a:t>
            </a:r>
          </a:p>
          <a:p>
            <a:pPr marL="0" lvl="3">
              <a:lnSpc>
                <a:spcPct val="100000"/>
              </a:lnSpc>
            </a:pPr>
            <a:r>
              <a:rPr lang="en-US" sz="1600" dirty="0"/>
              <a:t>KVM signal extension and routing </a:t>
            </a:r>
            <a:br>
              <a:rPr lang="en-US" sz="1600" dirty="0"/>
            </a:br>
            <a:r>
              <a:rPr lang="en-US" sz="1600" dirty="0"/>
              <a:t>   on 351, 360, and 363 models</a:t>
            </a:r>
          </a:p>
          <a:p>
            <a:pPr marL="0" lvl="3">
              <a:lnSpc>
                <a:spcPct val="100000"/>
              </a:lnSpc>
            </a:pPr>
            <a:r>
              <a:rPr lang="en-US" sz="1600" dirty="0"/>
              <a:t>Any signal on the network to any endpoint</a:t>
            </a:r>
          </a:p>
        </p:txBody>
      </p:sp>
      <p:pic>
        <p:nvPicPr>
          <p:cNvPr id="6" name="Picture 5" descr="A picture containing text, monitor, screen&#10;&#10;Description automatically generated">
            <a:extLst>
              <a:ext uri="{FF2B5EF4-FFF2-40B4-BE49-F238E27FC236}">
                <a16:creationId xmlns:a16="http://schemas.microsoft.com/office/drawing/2014/main" id="{256AD0E5-DCB5-8646-97B0-651644AC4983}"/>
              </a:ext>
            </a:extLst>
          </p:cNvPr>
          <p:cNvPicPr>
            <a:picLocks noChangeAspect="1"/>
          </p:cNvPicPr>
          <p:nvPr/>
        </p:nvPicPr>
        <p:blipFill>
          <a:blip r:embed="rId3"/>
          <a:stretch>
            <a:fillRect/>
          </a:stretch>
        </p:blipFill>
        <p:spPr>
          <a:xfrm>
            <a:off x="9415152" y="3752192"/>
            <a:ext cx="2433945" cy="1595586"/>
          </a:xfrm>
          <a:prstGeom prst="rect">
            <a:avLst/>
          </a:prstGeom>
        </p:spPr>
      </p:pic>
    </p:spTree>
    <p:extLst>
      <p:ext uri="{BB962C8B-B14F-4D97-AF65-F5344CB8AC3E}">
        <p14:creationId xmlns:p14="http://schemas.microsoft.com/office/powerpoint/2010/main" val="5606698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75E6517-55DB-774C-95C0-D08DCDBAE4C8}"/>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342903" y="3261790"/>
            <a:ext cx="11506194" cy="2635606"/>
          </a:xfrm>
          <a:prstGeom prst="rect">
            <a:avLst/>
          </a:prstGeom>
        </p:spPr>
      </p:pic>
      <p:sp>
        <p:nvSpPr>
          <p:cNvPr id="8" name="Title 7">
            <a:extLst>
              <a:ext uri="{FF2B5EF4-FFF2-40B4-BE49-F238E27FC236}">
                <a16:creationId xmlns:a16="http://schemas.microsoft.com/office/drawing/2014/main" id="{0090B7F6-F443-944D-BB92-2B4601FEF838}"/>
              </a:ext>
            </a:extLst>
          </p:cNvPr>
          <p:cNvSpPr>
            <a:spLocks noGrp="1"/>
          </p:cNvSpPr>
          <p:nvPr>
            <p:ph type="title"/>
          </p:nvPr>
        </p:nvSpPr>
        <p:spPr/>
        <p:txBody>
          <a:bodyPr/>
          <a:lstStyle/>
          <a:p>
            <a:r>
              <a:rPr lang="en-US" dirty="0"/>
              <a:t>Every format. Every type of content.</a:t>
            </a:r>
          </a:p>
        </p:txBody>
      </p:sp>
      <p:sp>
        <p:nvSpPr>
          <p:cNvPr id="11" name="Content Placeholder 10">
            <a:extLst>
              <a:ext uri="{FF2B5EF4-FFF2-40B4-BE49-F238E27FC236}">
                <a16:creationId xmlns:a16="http://schemas.microsoft.com/office/drawing/2014/main" id="{0E29B30C-25AD-3141-B684-31D965E1559E}"/>
              </a:ext>
            </a:extLst>
          </p:cNvPr>
          <p:cNvSpPr>
            <a:spLocks noGrp="1"/>
          </p:cNvSpPr>
          <p:nvPr>
            <p:ph sz="half" idx="1"/>
          </p:nvPr>
        </p:nvSpPr>
        <p:spPr/>
        <p:txBody>
          <a:bodyPr>
            <a:normAutofit/>
          </a:bodyPr>
          <a:lstStyle/>
          <a:p>
            <a:pPr indent="-731520"/>
            <a:r>
              <a:rPr lang="en-US" dirty="0"/>
              <a:t>Control</a:t>
            </a:r>
          </a:p>
          <a:p>
            <a:pPr marL="0" lvl="3">
              <a:lnSpc>
                <a:spcPct val="100000"/>
              </a:lnSpc>
            </a:pPr>
            <a:r>
              <a:rPr lang="en-US" sz="1600" b="1" dirty="0"/>
              <a:t>IP:</a:t>
            </a:r>
            <a:r>
              <a:rPr lang="en-US" sz="1600" dirty="0"/>
              <a:t> Second RJ45 port provides control signals </a:t>
            </a:r>
            <a:br>
              <a:rPr lang="en-US" sz="1600" dirty="0"/>
            </a:br>
            <a:r>
              <a:rPr lang="en-US" sz="1600" dirty="0"/>
              <a:t>   to local devices</a:t>
            </a:r>
          </a:p>
          <a:p>
            <a:pPr marL="0" lvl="3">
              <a:lnSpc>
                <a:spcPct val="100000"/>
              </a:lnSpc>
            </a:pPr>
            <a:r>
              <a:rPr lang="en-US" sz="1600" b="1" dirty="0"/>
              <a:t>IR and RS-232:</a:t>
            </a:r>
            <a:r>
              <a:rPr lang="en-US" sz="1600" dirty="0"/>
              <a:t> Device acts as a gateway for</a:t>
            </a:r>
            <a:br>
              <a:rPr lang="en-US" sz="1600" dirty="0"/>
            </a:br>
            <a:r>
              <a:rPr lang="en-US" sz="1600" dirty="0"/>
              <a:t>   control of common displays and other devices</a:t>
            </a:r>
          </a:p>
        </p:txBody>
      </p:sp>
      <p:sp>
        <p:nvSpPr>
          <p:cNvPr id="15" name="Content Placeholder 14">
            <a:extLst>
              <a:ext uri="{FF2B5EF4-FFF2-40B4-BE49-F238E27FC236}">
                <a16:creationId xmlns:a16="http://schemas.microsoft.com/office/drawing/2014/main" id="{E8130AA1-52F1-7F41-97B7-27F03BA1C7BD}"/>
              </a:ext>
            </a:extLst>
          </p:cNvPr>
          <p:cNvSpPr>
            <a:spLocks noGrp="1"/>
          </p:cNvSpPr>
          <p:nvPr>
            <p:ph sz="half" idx="2"/>
          </p:nvPr>
        </p:nvSpPr>
        <p:spPr/>
        <p:txBody>
          <a:bodyPr>
            <a:normAutofit/>
          </a:bodyPr>
          <a:lstStyle/>
          <a:p>
            <a:pPr marL="0" lvl="3">
              <a:lnSpc>
                <a:spcPct val="100000"/>
              </a:lnSpc>
            </a:pPr>
            <a:r>
              <a:rPr lang="en-US" sz="1600" b="1" dirty="0"/>
              <a:t>CEC: </a:t>
            </a:r>
            <a:r>
              <a:rPr lang="en-US" sz="1600" dirty="0"/>
              <a:t>Built-in CEC allows display control via HDMI</a:t>
            </a:r>
          </a:p>
          <a:p>
            <a:pPr marL="0" lvl="3">
              <a:lnSpc>
                <a:spcPct val="100000"/>
              </a:lnSpc>
            </a:pPr>
            <a:r>
              <a:rPr lang="en-US" sz="1600" dirty="0"/>
              <a:t>Automatic display control</a:t>
            </a:r>
          </a:p>
          <a:p>
            <a:pPr marL="0" lvl="3">
              <a:lnSpc>
                <a:spcPct val="100000"/>
              </a:lnSpc>
            </a:pPr>
            <a:r>
              <a:rPr lang="en-US" sz="1600" b="1" dirty="0"/>
              <a:t>Simplified routing:</a:t>
            </a:r>
            <a:r>
              <a:rPr lang="en-US" sz="1600" dirty="0"/>
              <a:t> Independently route video,</a:t>
            </a:r>
            <a:br>
              <a:rPr lang="en-US" sz="1600" dirty="0"/>
            </a:br>
            <a:r>
              <a:rPr lang="en-US" sz="1600" dirty="0"/>
              <a:t>   audio, and USB</a:t>
            </a:r>
          </a:p>
        </p:txBody>
      </p:sp>
      <p:pic>
        <p:nvPicPr>
          <p:cNvPr id="6" name="Picture 5" descr="A picture containing text, monitor, screen&#10;&#10;Description automatically generated">
            <a:extLst>
              <a:ext uri="{FF2B5EF4-FFF2-40B4-BE49-F238E27FC236}">
                <a16:creationId xmlns:a16="http://schemas.microsoft.com/office/drawing/2014/main" id="{63D256F4-6E61-C447-8447-90F9CD19ECEE}"/>
              </a:ext>
            </a:extLst>
          </p:cNvPr>
          <p:cNvPicPr>
            <a:picLocks noChangeAspect="1"/>
          </p:cNvPicPr>
          <p:nvPr/>
        </p:nvPicPr>
        <p:blipFill>
          <a:blip r:embed="rId3"/>
          <a:stretch>
            <a:fillRect/>
          </a:stretch>
        </p:blipFill>
        <p:spPr>
          <a:xfrm>
            <a:off x="9415152" y="3752192"/>
            <a:ext cx="2433945" cy="1595586"/>
          </a:xfrm>
          <a:prstGeom prst="rect">
            <a:avLst/>
          </a:prstGeom>
        </p:spPr>
      </p:pic>
    </p:spTree>
    <p:extLst>
      <p:ext uri="{BB962C8B-B14F-4D97-AF65-F5344CB8AC3E}">
        <p14:creationId xmlns:p14="http://schemas.microsoft.com/office/powerpoint/2010/main" val="154878582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4B2AB-E01E-1A41-9863-63AC1E6BB2BA}"/>
              </a:ext>
            </a:extLst>
          </p:cNvPr>
          <p:cNvSpPr>
            <a:spLocks noGrp="1"/>
          </p:cNvSpPr>
          <p:nvPr>
            <p:ph type="title"/>
          </p:nvPr>
        </p:nvSpPr>
        <p:spPr>
          <a:xfrm>
            <a:off x="342900" y="304800"/>
            <a:ext cx="4838700" cy="838199"/>
          </a:xfrm>
        </p:spPr>
        <p:txBody>
          <a:bodyPr>
            <a:normAutofit/>
          </a:bodyPr>
          <a:lstStyle/>
          <a:p>
            <a:r>
              <a:rPr lang="en-US" sz="2400" dirty="0"/>
              <a:t>Every picture perfect. Every time.</a:t>
            </a:r>
          </a:p>
        </p:txBody>
      </p:sp>
      <p:sp>
        <p:nvSpPr>
          <p:cNvPr id="3" name="Content Placeholder 2">
            <a:extLst>
              <a:ext uri="{FF2B5EF4-FFF2-40B4-BE49-F238E27FC236}">
                <a16:creationId xmlns:a16="http://schemas.microsoft.com/office/drawing/2014/main" id="{64D185A7-F3A9-8448-A7F4-2088A75C1455}"/>
              </a:ext>
            </a:extLst>
          </p:cNvPr>
          <p:cNvSpPr>
            <a:spLocks noGrp="1"/>
          </p:cNvSpPr>
          <p:nvPr>
            <p:ph idx="1"/>
          </p:nvPr>
        </p:nvSpPr>
        <p:spPr>
          <a:xfrm>
            <a:off x="342900" y="1485901"/>
            <a:ext cx="4838700" cy="4686300"/>
          </a:xfrm>
        </p:spPr>
        <p:txBody>
          <a:bodyPr>
            <a:normAutofit/>
          </a:bodyPr>
          <a:lstStyle/>
          <a:p>
            <a:pPr>
              <a:lnSpc>
                <a:spcPct val="100000"/>
              </a:lnSpc>
            </a:pPr>
            <a:r>
              <a:rPr lang="en-US" sz="1900" dirty="0"/>
              <a:t>The only AV-over-IP solution that delivers flawless video and Pixel Perfect Processing images.</a:t>
            </a:r>
          </a:p>
          <a:p>
            <a:pPr>
              <a:lnSpc>
                <a:spcPct val="100000"/>
              </a:lnSpc>
            </a:pPr>
            <a:endParaRPr lang="en-US" sz="800" dirty="0"/>
          </a:p>
          <a:p>
            <a:pPr lvl="2">
              <a:lnSpc>
                <a:spcPct val="100000"/>
              </a:lnSpc>
            </a:pPr>
            <a:r>
              <a:rPr lang="en-US" sz="1700" dirty="0"/>
              <a:t>Pixel Perfect Processing only available with DM NVX; developed in conjunction with Intel and </a:t>
            </a:r>
            <a:r>
              <a:rPr lang="en-US" sz="1700" dirty="0" err="1"/>
              <a:t>intoPIX</a:t>
            </a:r>
            <a:endParaRPr lang="en-US" sz="1700" dirty="0"/>
          </a:p>
          <a:p>
            <a:pPr lvl="2">
              <a:lnSpc>
                <a:spcPct val="100000"/>
              </a:lnSpc>
            </a:pPr>
            <a:r>
              <a:rPr lang="en-US" sz="1700" dirty="0"/>
              <a:t>Builds on the fundamentals </a:t>
            </a:r>
            <a:br>
              <a:rPr lang="en-US" sz="1700" dirty="0"/>
            </a:br>
            <a:r>
              <a:rPr lang="en-US" sz="1700" dirty="0"/>
              <a:t>and efficiencies of JPEG 2000</a:t>
            </a:r>
          </a:p>
          <a:p>
            <a:pPr lvl="2">
              <a:lnSpc>
                <a:spcPct val="100000"/>
              </a:lnSpc>
            </a:pPr>
            <a:r>
              <a:rPr lang="en-US" sz="1700" dirty="0"/>
              <a:t>Adds to DM NVX reputation for flawless video</a:t>
            </a:r>
          </a:p>
          <a:p>
            <a:pPr lvl="2">
              <a:lnSpc>
                <a:spcPct val="100000"/>
              </a:lnSpc>
            </a:pPr>
            <a:r>
              <a:rPr lang="en-US" sz="1700" dirty="0"/>
              <a:t>Delivers the same quality as the direct source</a:t>
            </a:r>
          </a:p>
          <a:p>
            <a:pPr lvl="2">
              <a:lnSpc>
                <a:spcPct val="100000"/>
              </a:lnSpc>
            </a:pPr>
            <a:r>
              <a:rPr lang="en-US" sz="1700" dirty="0"/>
              <a:t>Imperceivably perfect; see the finest detail in the densest image</a:t>
            </a:r>
          </a:p>
        </p:txBody>
      </p:sp>
      <p:pic>
        <p:nvPicPr>
          <p:cNvPr id="6" name="Content Placeholder 20">
            <a:extLst>
              <a:ext uri="{FF2B5EF4-FFF2-40B4-BE49-F238E27FC236}">
                <a16:creationId xmlns:a16="http://schemas.microsoft.com/office/drawing/2014/main" id="{2E52FF88-23B9-AD42-9F12-660ECAFE1DA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854255" y="1260978"/>
            <a:ext cx="2217645" cy="2217645"/>
          </a:xfrm>
          <a:prstGeom prst="rect">
            <a:avLst/>
          </a:prstGeom>
        </p:spPr>
      </p:pic>
      <p:pic>
        <p:nvPicPr>
          <p:cNvPr id="7" name="Content Placeholder 22">
            <a:extLst>
              <a:ext uri="{FF2B5EF4-FFF2-40B4-BE49-F238E27FC236}">
                <a16:creationId xmlns:a16="http://schemas.microsoft.com/office/drawing/2014/main" id="{941D19DC-63E3-5B47-A2EC-FD3C7279106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05983" y="1331474"/>
            <a:ext cx="2217645" cy="2217645"/>
          </a:xfrm>
          <a:prstGeom prst="rect">
            <a:avLst/>
          </a:prstGeom>
        </p:spPr>
      </p:pic>
      <p:sp>
        <p:nvSpPr>
          <p:cNvPr id="8" name="Content Placeholder 5">
            <a:extLst>
              <a:ext uri="{FF2B5EF4-FFF2-40B4-BE49-F238E27FC236}">
                <a16:creationId xmlns:a16="http://schemas.microsoft.com/office/drawing/2014/main" id="{C73DF62E-94AD-BA41-BEA3-1E9A425C744C}"/>
              </a:ext>
            </a:extLst>
          </p:cNvPr>
          <p:cNvSpPr txBox="1">
            <a:spLocks/>
          </p:cNvSpPr>
          <p:nvPr/>
        </p:nvSpPr>
        <p:spPr>
          <a:xfrm>
            <a:off x="5868370" y="707017"/>
            <a:ext cx="2735899" cy="475820"/>
          </a:xfrm>
          <a:prstGeom prst="rect">
            <a:avLst/>
          </a:prstGeom>
        </p:spPr>
        <p:txBody>
          <a:bodyPr vert="horz" lIns="0" tIns="0" rIns="0" bIns="0" rtlCol="0">
            <a:normAutofit fontScale="92500" lnSpcReduction="10000"/>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1800" b="1" kern="1200" spc="-30" baseline="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800" b="0" kern="1200" spc="-30" baseline="0">
                <a:solidFill>
                  <a:schemeClr val="tx2"/>
                </a:solidFill>
                <a:latin typeface="+mn-lt"/>
                <a:ea typeface="+mn-ea"/>
                <a:cs typeface="+mn-cs"/>
              </a:defRPr>
            </a:lvl2pPr>
            <a:lvl3pPr marL="548640" indent="-360000" algn="l" defTabSz="914400" rtl="0" eaLnBrk="1" latinLnBrk="0" hangingPunct="1">
              <a:lnSpc>
                <a:spcPct val="100000"/>
              </a:lnSpc>
              <a:spcBef>
                <a:spcPts val="600"/>
              </a:spcBef>
              <a:spcAft>
                <a:spcPts val="1200"/>
              </a:spcAft>
              <a:buSzPct val="143000"/>
              <a:buFontTx/>
              <a:buBlip>
                <a:blip r:embed="rId3"/>
              </a:buBlip>
              <a:defRPr sz="1600" kern="1200" spc="-30" baseline="0">
                <a:solidFill>
                  <a:schemeClr val="tx2"/>
                </a:solidFill>
                <a:latin typeface="+mn-lt"/>
                <a:ea typeface="+mn-ea"/>
                <a:cs typeface="+mn-cs"/>
              </a:defRPr>
            </a:lvl3pPr>
            <a:lvl4pPr marL="777240" indent="-216000" algn="l" defTabSz="914400" rtl="0" eaLnBrk="1" latinLnBrk="0" hangingPunct="1">
              <a:lnSpc>
                <a:spcPct val="100000"/>
              </a:lnSpc>
              <a:spcBef>
                <a:spcPts val="0"/>
              </a:spcBef>
              <a:spcAft>
                <a:spcPts val="600"/>
              </a:spcAft>
              <a:buClr>
                <a:schemeClr val="accent3"/>
              </a:buClr>
              <a:buFont typeface="Arial" panose="020B0604020202020204" pitchFamily="34" charset="0"/>
              <a:buChar char="•"/>
              <a:defRPr sz="1400" kern="1200" spc="-30" baseline="0">
                <a:solidFill>
                  <a:schemeClr val="accent2"/>
                </a:solidFill>
                <a:latin typeface="+mn-lt"/>
                <a:ea typeface="+mn-ea"/>
                <a:cs typeface="+mn-cs"/>
              </a:defRPr>
            </a:lvl4pPr>
            <a:lvl5pPr marL="972000" indent="-180000" algn="l" defTabSz="914400" rtl="0" eaLnBrk="1" latinLnBrk="0" hangingPunct="1">
              <a:lnSpc>
                <a:spcPct val="100000"/>
              </a:lnSpc>
              <a:spcBef>
                <a:spcPts val="0"/>
              </a:spcBef>
              <a:spcAft>
                <a:spcPts val="600"/>
              </a:spcAft>
              <a:buFont typeface="Mark" panose="02000400000000000000" pitchFamily="50" charset="0"/>
              <a:buChar char="-"/>
              <a:defRPr sz="1200" kern="1200" spc="-30" baseline="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solidFill>
                  <a:schemeClr val="tx1"/>
                </a:solidFill>
              </a:rPr>
              <a:t>First gen image</a:t>
            </a:r>
            <a:br>
              <a:rPr lang="en-US" b="0" dirty="0">
                <a:solidFill>
                  <a:schemeClr val="bg1">
                    <a:lumMod val="50000"/>
                  </a:schemeClr>
                </a:solidFill>
              </a:rPr>
            </a:br>
            <a:r>
              <a:rPr lang="en-US" sz="1300" b="0" dirty="0">
                <a:solidFill>
                  <a:schemeClr val="bg1">
                    <a:lumMod val="50000"/>
                  </a:schemeClr>
                </a:solidFill>
              </a:rPr>
              <a:t>JPEG2000</a:t>
            </a:r>
          </a:p>
          <a:p>
            <a:pPr lvl="0"/>
            <a:endParaRPr lang="en-US" b="0" dirty="0">
              <a:solidFill>
                <a:schemeClr val="bg1">
                  <a:lumMod val="50000"/>
                </a:schemeClr>
              </a:solidFill>
            </a:endParaRPr>
          </a:p>
        </p:txBody>
      </p:sp>
      <p:sp>
        <p:nvSpPr>
          <p:cNvPr id="9" name="Content Placeholder 5">
            <a:extLst>
              <a:ext uri="{FF2B5EF4-FFF2-40B4-BE49-F238E27FC236}">
                <a16:creationId xmlns:a16="http://schemas.microsoft.com/office/drawing/2014/main" id="{6376B169-20BC-874B-8C3C-1A815FC5236E}"/>
              </a:ext>
            </a:extLst>
          </p:cNvPr>
          <p:cNvSpPr txBox="1">
            <a:spLocks/>
          </p:cNvSpPr>
          <p:nvPr/>
        </p:nvSpPr>
        <p:spPr>
          <a:xfrm>
            <a:off x="9005983" y="707017"/>
            <a:ext cx="2735899" cy="435982"/>
          </a:xfrm>
          <a:prstGeom prst="rect">
            <a:avLst/>
          </a:prstGeom>
        </p:spPr>
        <p:txBody>
          <a:bodyPr vert="horz" lIns="0" tIns="0" rIns="0" bIns="0" rtlCol="0">
            <a:normAutofit fontScale="85000" lnSpcReduction="10000"/>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1800" b="1" kern="1200" spc="-30" baseline="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800" b="0" kern="1200" spc="-30" baseline="0">
                <a:solidFill>
                  <a:schemeClr val="tx2"/>
                </a:solidFill>
                <a:latin typeface="+mn-lt"/>
                <a:ea typeface="+mn-ea"/>
                <a:cs typeface="+mn-cs"/>
              </a:defRPr>
            </a:lvl2pPr>
            <a:lvl3pPr marL="548640" indent="-360000" algn="l" defTabSz="914400" rtl="0" eaLnBrk="1" latinLnBrk="0" hangingPunct="1">
              <a:lnSpc>
                <a:spcPct val="100000"/>
              </a:lnSpc>
              <a:spcBef>
                <a:spcPts val="600"/>
              </a:spcBef>
              <a:spcAft>
                <a:spcPts val="1200"/>
              </a:spcAft>
              <a:buSzPct val="143000"/>
              <a:buFontTx/>
              <a:buBlip>
                <a:blip r:embed="rId3"/>
              </a:buBlip>
              <a:defRPr sz="1600" kern="1200" spc="-30" baseline="0">
                <a:solidFill>
                  <a:schemeClr val="tx2"/>
                </a:solidFill>
                <a:latin typeface="+mn-lt"/>
                <a:ea typeface="+mn-ea"/>
                <a:cs typeface="+mn-cs"/>
              </a:defRPr>
            </a:lvl3pPr>
            <a:lvl4pPr marL="777240" indent="-216000" algn="l" defTabSz="914400" rtl="0" eaLnBrk="1" latinLnBrk="0" hangingPunct="1">
              <a:lnSpc>
                <a:spcPct val="100000"/>
              </a:lnSpc>
              <a:spcBef>
                <a:spcPts val="0"/>
              </a:spcBef>
              <a:spcAft>
                <a:spcPts val="600"/>
              </a:spcAft>
              <a:buClr>
                <a:schemeClr val="accent3"/>
              </a:buClr>
              <a:buFont typeface="Arial" panose="020B0604020202020204" pitchFamily="34" charset="0"/>
              <a:buChar char="•"/>
              <a:defRPr sz="1400" kern="1200" spc="-30" baseline="0">
                <a:solidFill>
                  <a:schemeClr val="accent2"/>
                </a:solidFill>
                <a:latin typeface="+mn-lt"/>
                <a:ea typeface="+mn-ea"/>
                <a:cs typeface="+mn-cs"/>
              </a:defRPr>
            </a:lvl4pPr>
            <a:lvl5pPr marL="972000" indent="-180000" algn="l" defTabSz="914400" rtl="0" eaLnBrk="1" latinLnBrk="0" hangingPunct="1">
              <a:lnSpc>
                <a:spcPct val="100000"/>
              </a:lnSpc>
              <a:spcBef>
                <a:spcPts val="0"/>
              </a:spcBef>
              <a:spcAft>
                <a:spcPts val="600"/>
              </a:spcAft>
              <a:buFont typeface="Mark" panose="02000400000000000000" pitchFamily="50" charset="0"/>
              <a:buChar char="-"/>
              <a:defRPr sz="1200" kern="1200" spc="-30" baseline="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2"/>
                </a:solidFill>
              </a:rPr>
              <a:t>Pixel Perfect Processing Image</a:t>
            </a:r>
            <a:br>
              <a:rPr lang="en-US" dirty="0"/>
            </a:br>
            <a:r>
              <a:rPr lang="en-US" sz="1200" b="0" dirty="0">
                <a:solidFill>
                  <a:schemeClr val="bg1">
                    <a:lumMod val="50000"/>
                  </a:schemeClr>
                </a:solidFill>
              </a:rPr>
              <a:t>Pixel Perfect Processing</a:t>
            </a:r>
          </a:p>
          <a:p>
            <a:pPr lvl="0"/>
            <a:endParaRPr lang="en-US" dirty="0"/>
          </a:p>
        </p:txBody>
      </p:sp>
      <p:pic>
        <p:nvPicPr>
          <p:cNvPr id="10" name="Picture 9">
            <a:extLst>
              <a:ext uri="{FF2B5EF4-FFF2-40B4-BE49-F238E27FC236}">
                <a16:creationId xmlns:a16="http://schemas.microsoft.com/office/drawing/2014/main" id="{1F810BAB-2AA8-3741-8957-B51F169CD9C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61462" y="1061429"/>
            <a:ext cx="1691465" cy="1691465"/>
          </a:xfrm>
          <a:prstGeom prst="rect">
            <a:avLst/>
          </a:prstGeom>
        </p:spPr>
      </p:pic>
      <p:pic>
        <p:nvPicPr>
          <p:cNvPr id="11" name="Picture 10">
            <a:extLst>
              <a:ext uri="{FF2B5EF4-FFF2-40B4-BE49-F238E27FC236}">
                <a16:creationId xmlns:a16="http://schemas.microsoft.com/office/drawing/2014/main" id="{1A68359E-98A2-F448-912E-6BD87292107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050417" y="1047338"/>
            <a:ext cx="1691465" cy="1691465"/>
          </a:xfrm>
          <a:prstGeom prst="rect">
            <a:avLst/>
          </a:prstGeom>
        </p:spPr>
      </p:pic>
      <p:pic>
        <p:nvPicPr>
          <p:cNvPr id="14" name="Picture 13">
            <a:extLst>
              <a:ext uri="{FF2B5EF4-FFF2-40B4-BE49-F238E27FC236}">
                <a16:creationId xmlns:a16="http://schemas.microsoft.com/office/drawing/2014/main" id="{926F9EA0-E374-024D-BFEE-58F6A2C2091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933589" y="3716732"/>
            <a:ext cx="2789234" cy="1568945"/>
          </a:xfrm>
          <a:prstGeom prst="rect">
            <a:avLst/>
          </a:prstGeom>
        </p:spPr>
      </p:pic>
      <p:pic>
        <p:nvPicPr>
          <p:cNvPr id="16" name="Picture 15">
            <a:extLst>
              <a:ext uri="{FF2B5EF4-FFF2-40B4-BE49-F238E27FC236}">
                <a16:creationId xmlns:a16="http://schemas.microsoft.com/office/drawing/2014/main" id="{F32CFD61-7FCE-6F43-96A7-F2A7F43ABEF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058936" y="3727162"/>
            <a:ext cx="2629991" cy="1479369"/>
          </a:xfrm>
          <a:prstGeom prst="rect">
            <a:avLst/>
          </a:prstGeom>
        </p:spPr>
      </p:pic>
    </p:spTree>
    <p:extLst>
      <p:ext uri="{BB962C8B-B14F-4D97-AF65-F5344CB8AC3E}">
        <p14:creationId xmlns:p14="http://schemas.microsoft.com/office/powerpoint/2010/main" val="28925756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300" fill="hold"/>
                                        <p:tgtEl>
                                          <p:spTgt spid="6"/>
                                        </p:tgtEl>
                                        <p:attrNameLst>
                                          <p:attrName>ppt_w</p:attrName>
                                        </p:attrNameLst>
                                      </p:cBhvr>
                                      <p:tavLst>
                                        <p:tav tm="0">
                                          <p:val>
                                            <p:fltVal val="0"/>
                                          </p:val>
                                        </p:tav>
                                        <p:tav tm="100000">
                                          <p:val>
                                            <p:strVal val="#ppt_w"/>
                                          </p:val>
                                        </p:tav>
                                      </p:tavLst>
                                    </p:anim>
                                    <p:anim calcmode="lin" valueType="num">
                                      <p:cBhvr>
                                        <p:cTn id="8" dur="300" fill="hold"/>
                                        <p:tgtEl>
                                          <p:spTgt spid="6"/>
                                        </p:tgtEl>
                                        <p:attrNameLst>
                                          <p:attrName>ppt_h</p:attrName>
                                        </p:attrNameLst>
                                      </p:cBhvr>
                                      <p:tavLst>
                                        <p:tav tm="0">
                                          <p:val>
                                            <p:fltVal val="0"/>
                                          </p:val>
                                        </p:tav>
                                        <p:tav tm="100000">
                                          <p:val>
                                            <p:strVal val="#ppt_h"/>
                                          </p:val>
                                        </p:tav>
                                      </p:tavLst>
                                    </p:anim>
                                  </p:childTnLst>
                                </p:cTn>
                              </p:par>
                            </p:childTnLst>
                          </p:cTn>
                        </p:par>
                        <p:par>
                          <p:cTn id="9" fill="hold">
                            <p:stCondLst>
                              <p:cond delay="300"/>
                            </p:stCondLst>
                            <p:childTnLst>
                              <p:par>
                                <p:cTn id="10" presetID="2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300" fill="hold"/>
                                        <p:tgtEl>
                                          <p:spTgt spid="7"/>
                                        </p:tgtEl>
                                        <p:attrNameLst>
                                          <p:attrName>ppt_w</p:attrName>
                                        </p:attrNameLst>
                                      </p:cBhvr>
                                      <p:tavLst>
                                        <p:tav tm="0">
                                          <p:val>
                                            <p:fltVal val="0"/>
                                          </p:val>
                                        </p:tav>
                                        <p:tav tm="100000">
                                          <p:val>
                                            <p:strVal val="#ppt_w"/>
                                          </p:val>
                                        </p:tav>
                                      </p:tavLst>
                                    </p:anim>
                                    <p:anim calcmode="lin" valueType="num">
                                      <p:cBhvr>
                                        <p:cTn id="13" dur="300" fill="hold"/>
                                        <p:tgtEl>
                                          <p:spTgt spid="7"/>
                                        </p:tgtEl>
                                        <p:attrNameLst>
                                          <p:attrName>ppt_h</p:attrName>
                                        </p:attrNameLst>
                                      </p:cBhvr>
                                      <p:tavLst>
                                        <p:tav tm="0">
                                          <p:val>
                                            <p:fltVal val="0"/>
                                          </p:val>
                                        </p:tav>
                                        <p:tav tm="100000">
                                          <p:val>
                                            <p:strVal val="#ppt_h"/>
                                          </p:val>
                                        </p:tav>
                                      </p:tavLst>
                                    </p:anim>
                                  </p:childTnLst>
                                </p:cTn>
                              </p:par>
                            </p:childTnLst>
                          </p:cTn>
                        </p:par>
                        <p:par>
                          <p:cTn id="14" fill="hold">
                            <p:stCondLst>
                              <p:cond delay="600"/>
                            </p:stCondLst>
                            <p:childTnLst>
                              <p:par>
                                <p:cTn id="15" presetID="12" presetClass="entr" presetSubtype="4"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300"/>
                                        <p:tgtEl>
                                          <p:spTgt spid="8"/>
                                        </p:tgtEl>
                                        <p:attrNameLst>
                                          <p:attrName>ppt_y</p:attrName>
                                        </p:attrNameLst>
                                      </p:cBhvr>
                                      <p:tavLst>
                                        <p:tav tm="0">
                                          <p:val>
                                            <p:strVal val="#ppt_y+#ppt_h*1.125000"/>
                                          </p:val>
                                        </p:tav>
                                        <p:tav tm="100000">
                                          <p:val>
                                            <p:strVal val="#ppt_y"/>
                                          </p:val>
                                        </p:tav>
                                      </p:tavLst>
                                    </p:anim>
                                    <p:animEffect transition="in" filter="wipe(up)">
                                      <p:cBhvr>
                                        <p:cTn id="18" dur="300"/>
                                        <p:tgtEl>
                                          <p:spTgt spid="8"/>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300"/>
                                        <p:tgtEl>
                                          <p:spTgt spid="9"/>
                                        </p:tgtEl>
                                        <p:attrNameLst>
                                          <p:attrName>ppt_y</p:attrName>
                                        </p:attrNameLst>
                                      </p:cBhvr>
                                      <p:tavLst>
                                        <p:tav tm="0">
                                          <p:val>
                                            <p:strVal val="#ppt_y+#ppt_h*1.125000"/>
                                          </p:val>
                                        </p:tav>
                                        <p:tav tm="100000">
                                          <p:val>
                                            <p:strVal val="#ppt_y"/>
                                          </p:val>
                                        </p:tav>
                                      </p:tavLst>
                                    </p:anim>
                                    <p:animEffect transition="in" filter="wipe(up)">
                                      <p:cBhvr>
                                        <p:cTn id="22" dur="300"/>
                                        <p:tgtEl>
                                          <p:spTgt spid="9"/>
                                        </p:tgtEl>
                                      </p:cBhvr>
                                    </p:animEffect>
                                  </p:childTnLst>
                                </p:cTn>
                              </p:par>
                            </p:childTnLst>
                          </p:cTn>
                        </p:par>
                        <p:par>
                          <p:cTn id="23" fill="hold">
                            <p:stCondLst>
                              <p:cond delay="900"/>
                            </p:stCondLst>
                            <p:childTnLst>
                              <p:par>
                                <p:cTn id="24" presetID="31" presetClass="entr" presetSubtype="0" fill="hold" nodeType="afterEffect">
                                  <p:stCondLst>
                                    <p:cond delay="2000"/>
                                  </p:stCondLst>
                                  <p:childTnLst>
                                    <p:set>
                                      <p:cBhvr>
                                        <p:cTn id="25" dur="1" fill="hold">
                                          <p:stCondLst>
                                            <p:cond delay="0"/>
                                          </p:stCondLst>
                                        </p:cTn>
                                        <p:tgtEl>
                                          <p:spTgt spid="10"/>
                                        </p:tgtEl>
                                        <p:attrNameLst>
                                          <p:attrName>style.visibility</p:attrName>
                                        </p:attrNameLst>
                                      </p:cBhvr>
                                      <p:to>
                                        <p:strVal val="visible"/>
                                      </p:to>
                                    </p:set>
                                    <p:anim calcmode="lin" valueType="num">
                                      <p:cBhvr>
                                        <p:cTn id="26" dur="300" fill="hold"/>
                                        <p:tgtEl>
                                          <p:spTgt spid="10"/>
                                        </p:tgtEl>
                                        <p:attrNameLst>
                                          <p:attrName>ppt_w</p:attrName>
                                        </p:attrNameLst>
                                      </p:cBhvr>
                                      <p:tavLst>
                                        <p:tav tm="0">
                                          <p:val>
                                            <p:fltVal val="0"/>
                                          </p:val>
                                        </p:tav>
                                        <p:tav tm="100000">
                                          <p:val>
                                            <p:strVal val="#ppt_w"/>
                                          </p:val>
                                        </p:tav>
                                      </p:tavLst>
                                    </p:anim>
                                    <p:anim calcmode="lin" valueType="num">
                                      <p:cBhvr>
                                        <p:cTn id="27" dur="300" fill="hold"/>
                                        <p:tgtEl>
                                          <p:spTgt spid="10"/>
                                        </p:tgtEl>
                                        <p:attrNameLst>
                                          <p:attrName>ppt_h</p:attrName>
                                        </p:attrNameLst>
                                      </p:cBhvr>
                                      <p:tavLst>
                                        <p:tav tm="0">
                                          <p:val>
                                            <p:fltVal val="0"/>
                                          </p:val>
                                        </p:tav>
                                        <p:tav tm="100000">
                                          <p:val>
                                            <p:strVal val="#ppt_h"/>
                                          </p:val>
                                        </p:tav>
                                      </p:tavLst>
                                    </p:anim>
                                    <p:anim calcmode="lin" valueType="num">
                                      <p:cBhvr>
                                        <p:cTn id="28" dur="300" fill="hold"/>
                                        <p:tgtEl>
                                          <p:spTgt spid="10"/>
                                        </p:tgtEl>
                                        <p:attrNameLst>
                                          <p:attrName>style.rotation</p:attrName>
                                        </p:attrNameLst>
                                      </p:cBhvr>
                                      <p:tavLst>
                                        <p:tav tm="0">
                                          <p:val>
                                            <p:fltVal val="90"/>
                                          </p:val>
                                        </p:tav>
                                        <p:tav tm="100000">
                                          <p:val>
                                            <p:fltVal val="0"/>
                                          </p:val>
                                        </p:tav>
                                      </p:tavLst>
                                    </p:anim>
                                    <p:animEffect transition="in" filter="fade">
                                      <p:cBhvr>
                                        <p:cTn id="29" dur="300"/>
                                        <p:tgtEl>
                                          <p:spTgt spid="10"/>
                                        </p:tgtEl>
                                      </p:cBhvr>
                                    </p:animEffect>
                                  </p:childTnLst>
                                </p:cTn>
                              </p:par>
                              <p:par>
                                <p:cTn id="30" presetID="31" presetClass="entr" presetSubtype="0" fill="hold" nodeType="withEffect">
                                  <p:stCondLst>
                                    <p:cond delay="2000"/>
                                  </p:stCondLst>
                                  <p:childTnLst>
                                    <p:set>
                                      <p:cBhvr>
                                        <p:cTn id="31" dur="1" fill="hold">
                                          <p:stCondLst>
                                            <p:cond delay="0"/>
                                          </p:stCondLst>
                                        </p:cTn>
                                        <p:tgtEl>
                                          <p:spTgt spid="11"/>
                                        </p:tgtEl>
                                        <p:attrNameLst>
                                          <p:attrName>style.visibility</p:attrName>
                                        </p:attrNameLst>
                                      </p:cBhvr>
                                      <p:to>
                                        <p:strVal val="visible"/>
                                      </p:to>
                                    </p:set>
                                    <p:anim calcmode="lin" valueType="num">
                                      <p:cBhvr>
                                        <p:cTn id="32" dur="300" fill="hold"/>
                                        <p:tgtEl>
                                          <p:spTgt spid="11"/>
                                        </p:tgtEl>
                                        <p:attrNameLst>
                                          <p:attrName>ppt_w</p:attrName>
                                        </p:attrNameLst>
                                      </p:cBhvr>
                                      <p:tavLst>
                                        <p:tav tm="0">
                                          <p:val>
                                            <p:fltVal val="0"/>
                                          </p:val>
                                        </p:tav>
                                        <p:tav tm="100000">
                                          <p:val>
                                            <p:strVal val="#ppt_w"/>
                                          </p:val>
                                        </p:tav>
                                      </p:tavLst>
                                    </p:anim>
                                    <p:anim calcmode="lin" valueType="num">
                                      <p:cBhvr>
                                        <p:cTn id="33" dur="300" fill="hold"/>
                                        <p:tgtEl>
                                          <p:spTgt spid="11"/>
                                        </p:tgtEl>
                                        <p:attrNameLst>
                                          <p:attrName>ppt_h</p:attrName>
                                        </p:attrNameLst>
                                      </p:cBhvr>
                                      <p:tavLst>
                                        <p:tav tm="0">
                                          <p:val>
                                            <p:fltVal val="0"/>
                                          </p:val>
                                        </p:tav>
                                        <p:tav tm="100000">
                                          <p:val>
                                            <p:strVal val="#ppt_h"/>
                                          </p:val>
                                        </p:tav>
                                      </p:tavLst>
                                    </p:anim>
                                    <p:anim calcmode="lin" valueType="num">
                                      <p:cBhvr>
                                        <p:cTn id="34" dur="300" fill="hold"/>
                                        <p:tgtEl>
                                          <p:spTgt spid="11"/>
                                        </p:tgtEl>
                                        <p:attrNameLst>
                                          <p:attrName>style.rotation</p:attrName>
                                        </p:attrNameLst>
                                      </p:cBhvr>
                                      <p:tavLst>
                                        <p:tav tm="0">
                                          <p:val>
                                            <p:fltVal val="90"/>
                                          </p:val>
                                        </p:tav>
                                        <p:tav tm="100000">
                                          <p:val>
                                            <p:fltVal val="0"/>
                                          </p:val>
                                        </p:tav>
                                      </p:tavLst>
                                    </p:anim>
                                    <p:animEffect transition="in" filter="fade">
                                      <p:cBhvr>
                                        <p:cTn id="35" dur="300"/>
                                        <p:tgtEl>
                                          <p:spTgt spid="11"/>
                                        </p:tgtEl>
                                      </p:cBhvr>
                                    </p:animEffect>
                                  </p:childTnLst>
                                </p:cTn>
                              </p:par>
                            </p:childTnLst>
                          </p:cTn>
                        </p:par>
                        <p:par>
                          <p:cTn id="36" fill="hold">
                            <p:stCondLst>
                              <p:cond delay="3200"/>
                            </p:stCondLst>
                            <p:childTnLst>
                              <p:par>
                                <p:cTn id="37" presetID="31" presetClass="entr" presetSubtype="0" fill="hold" nodeType="afterEffect">
                                  <p:stCondLst>
                                    <p:cond delay="2000"/>
                                  </p:stCondLst>
                                  <p:childTnLst>
                                    <p:set>
                                      <p:cBhvr>
                                        <p:cTn id="38" dur="1" fill="hold">
                                          <p:stCondLst>
                                            <p:cond delay="0"/>
                                          </p:stCondLst>
                                        </p:cTn>
                                        <p:tgtEl>
                                          <p:spTgt spid="14"/>
                                        </p:tgtEl>
                                        <p:attrNameLst>
                                          <p:attrName>style.visibility</p:attrName>
                                        </p:attrNameLst>
                                      </p:cBhvr>
                                      <p:to>
                                        <p:strVal val="visible"/>
                                      </p:to>
                                    </p:set>
                                    <p:anim calcmode="lin" valueType="num">
                                      <p:cBhvr>
                                        <p:cTn id="39" dur="300" fill="hold"/>
                                        <p:tgtEl>
                                          <p:spTgt spid="14"/>
                                        </p:tgtEl>
                                        <p:attrNameLst>
                                          <p:attrName>ppt_w</p:attrName>
                                        </p:attrNameLst>
                                      </p:cBhvr>
                                      <p:tavLst>
                                        <p:tav tm="0">
                                          <p:val>
                                            <p:fltVal val="0"/>
                                          </p:val>
                                        </p:tav>
                                        <p:tav tm="100000">
                                          <p:val>
                                            <p:strVal val="#ppt_w"/>
                                          </p:val>
                                        </p:tav>
                                      </p:tavLst>
                                    </p:anim>
                                    <p:anim calcmode="lin" valueType="num">
                                      <p:cBhvr>
                                        <p:cTn id="40" dur="300" fill="hold"/>
                                        <p:tgtEl>
                                          <p:spTgt spid="14"/>
                                        </p:tgtEl>
                                        <p:attrNameLst>
                                          <p:attrName>ppt_h</p:attrName>
                                        </p:attrNameLst>
                                      </p:cBhvr>
                                      <p:tavLst>
                                        <p:tav tm="0">
                                          <p:val>
                                            <p:fltVal val="0"/>
                                          </p:val>
                                        </p:tav>
                                        <p:tav tm="100000">
                                          <p:val>
                                            <p:strVal val="#ppt_h"/>
                                          </p:val>
                                        </p:tav>
                                      </p:tavLst>
                                    </p:anim>
                                    <p:anim calcmode="lin" valueType="num">
                                      <p:cBhvr>
                                        <p:cTn id="41" dur="300" fill="hold"/>
                                        <p:tgtEl>
                                          <p:spTgt spid="14"/>
                                        </p:tgtEl>
                                        <p:attrNameLst>
                                          <p:attrName>style.rotation</p:attrName>
                                        </p:attrNameLst>
                                      </p:cBhvr>
                                      <p:tavLst>
                                        <p:tav tm="0">
                                          <p:val>
                                            <p:fltVal val="90"/>
                                          </p:val>
                                        </p:tav>
                                        <p:tav tm="100000">
                                          <p:val>
                                            <p:fltVal val="0"/>
                                          </p:val>
                                        </p:tav>
                                      </p:tavLst>
                                    </p:anim>
                                    <p:animEffect transition="in" filter="fade">
                                      <p:cBhvr>
                                        <p:cTn id="42" dur="300"/>
                                        <p:tgtEl>
                                          <p:spTgt spid="14"/>
                                        </p:tgtEl>
                                      </p:cBhvr>
                                    </p:animEffect>
                                  </p:childTnLst>
                                </p:cTn>
                              </p:par>
                              <p:par>
                                <p:cTn id="43" presetID="31" presetClass="entr" presetSubtype="0" fill="hold" nodeType="withEffect">
                                  <p:stCondLst>
                                    <p:cond delay="2000"/>
                                  </p:stCondLst>
                                  <p:childTnLst>
                                    <p:set>
                                      <p:cBhvr>
                                        <p:cTn id="44" dur="1" fill="hold">
                                          <p:stCondLst>
                                            <p:cond delay="0"/>
                                          </p:stCondLst>
                                        </p:cTn>
                                        <p:tgtEl>
                                          <p:spTgt spid="16"/>
                                        </p:tgtEl>
                                        <p:attrNameLst>
                                          <p:attrName>style.visibility</p:attrName>
                                        </p:attrNameLst>
                                      </p:cBhvr>
                                      <p:to>
                                        <p:strVal val="visible"/>
                                      </p:to>
                                    </p:set>
                                    <p:anim calcmode="lin" valueType="num">
                                      <p:cBhvr>
                                        <p:cTn id="45" dur="300" fill="hold"/>
                                        <p:tgtEl>
                                          <p:spTgt spid="16"/>
                                        </p:tgtEl>
                                        <p:attrNameLst>
                                          <p:attrName>ppt_w</p:attrName>
                                        </p:attrNameLst>
                                      </p:cBhvr>
                                      <p:tavLst>
                                        <p:tav tm="0">
                                          <p:val>
                                            <p:fltVal val="0"/>
                                          </p:val>
                                        </p:tav>
                                        <p:tav tm="100000">
                                          <p:val>
                                            <p:strVal val="#ppt_w"/>
                                          </p:val>
                                        </p:tav>
                                      </p:tavLst>
                                    </p:anim>
                                    <p:anim calcmode="lin" valueType="num">
                                      <p:cBhvr>
                                        <p:cTn id="46" dur="300" fill="hold"/>
                                        <p:tgtEl>
                                          <p:spTgt spid="16"/>
                                        </p:tgtEl>
                                        <p:attrNameLst>
                                          <p:attrName>ppt_h</p:attrName>
                                        </p:attrNameLst>
                                      </p:cBhvr>
                                      <p:tavLst>
                                        <p:tav tm="0">
                                          <p:val>
                                            <p:fltVal val="0"/>
                                          </p:val>
                                        </p:tav>
                                        <p:tav tm="100000">
                                          <p:val>
                                            <p:strVal val="#ppt_h"/>
                                          </p:val>
                                        </p:tav>
                                      </p:tavLst>
                                    </p:anim>
                                    <p:anim calcmode="lin" valueType="num">
                                      <p:cBhvr>
                                        <p:cTn id="47" dur="300" fill="hold"/>
                                        <p:tgtEl>
                                          <p:spTgt spid="16"/>
                                        </p:tgtEl>
                                        <p:attrNameLst>
                                          <p:attrName>style.rotation</p:attrName>
                                        </p:attrNameLst>
                                      </p:cBhvr>
                                      <p:tavLst>
                                        <p:tav tm="0">
                                          <p:val>
                                            <p:fltVal val="90"/>
                                          </p:val>
                                        </p:tav>
                                        <p:tav tm="100000">
                                          <p:val>
                                            <p:fltVal val="0"/>
                                          </p:val>
                                        </p:tav>
                                      </p:tavLst>
                                    </p:anim>
                                    <p:animEffect transition="in" filter="fade">
                                      <p:cBhvr>
                                        <p:cTn id="48"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theme/theme1.xml><?xml version="1.0" encoding="utf-8"?>
<a:theme xmlns:a="http://schemas.openxmlformats.org/drawingml/2006/main" name="Office Theme">
  <a:themeElements>
    <a:clrScheme name="Crestron">
      <a:dk1>
        <a:srgbClr val="3E484F"/>
      </a:dk1>
      <a:lt1>
        <a:srgbClr val="D7DFD7"/>
      </a:lt1>
      <a:dk2>
        <a:srgbClr val="004980"/>
      </a:dk2>
      <a:lt2>
        <a:srgbClr val="007CA0"/>
      </a:lt2>
      <a:accent1>
        <a:srgbClr val="7B7BBA"/>
      </a:accent1>
      <a:accent2>
        <a:srgbClr val="00AC80"/>
      </a:accent2>
      <a:accent3>
        <a:srgbClr val="D3DE44"/>
      </a:accent3>
      <a:accent4>
        <a:srgbClr val="0E99D6"/>
      </a:accent4>
      <a:accent5>
        <a:srgbClr val="BA1C83"/>
      </a:accent5>
      <a:accent6>
        <a:srgbClr val="F0563E"/>
      </a:accent6>
      <a:hlink>
        <a:srgbClr val="FCB544"/>
      </a:hlink>
      <a:folHlink>
        <a:srgbClr val="62191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948</TotalTime>
  <Words>1619</Words>
  <Application>Microsoft Macintosh PowerPoint</Application>
  <PresentationFormat>Widescreen</PresentationFormat>
  <Paragraphs>204</Paragraphs>
  <Slides>26</Slides>
  <Notes>2</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26</vt:i4>
      </vt:variant>
    </vt:vector>
  </HeadingPairs>
  <TitlesOfParts>
    <vt:vector size="32" baseType="lpstr">
      <vt:lpstr>Arial</vt:lpstr>
      <vt:lpstr>Arial Narrow</vt:lpstr>
      <vt:lpstr>Calibri</vt:lpstr>
      <vt:lpstr>Wingdings</vt:lpstr>
      <vt:lpstr>Office Theme</vt:lpstr>
      <vt:lpstr>Custom Design</vt:lpstr>
      <vt:lpstr>PowerPoint Presentation</vt:lpstr>
      <vt:lpstr>Content drives everything we do – at work, at school, and at play. Distributing it is what DM NVX® AV-over-IP technology does for every type of organization – flawlessly and securely.</vt:lpstr>
      <vt:lpstr>DM NVX  AV-over-IP technology</vt:lpstr>
      <vt:lpstr>DM NVX</vt:lpstr>
      <vt:lpstr>Every format. Every type of content.</vt:lpstr>
      <vt:lpstr>Every format. Every type of content.</vt:lpstr>
      <vt:lpstr>Every format. Every type of content.</vt:lpstr>
      <vt:lpstr>Every format. Every type of content.</vt:lpstr>
      <vt:lpstr>Every picture perfect. Every time.</vt:lpstr>
      <vt:lpstr>What latency?</vt:lpstr>
      <vt:lpstr>Your network. Your protocols. Your standards.</vt:lpstr>
      <vt:lpstr>Every network</vt:lpstr>
      <vt:lpstr>The standards you use. The interoperability you want.</vt:lpstr>
      <vt:lpstr>The standards you use. The interoperability you want.</vt:lpstr>
      <vt:lpstr>The standards you use.  The interoperability you want.</vt:lpstr>
      <vt:lpstr>Every network secured</vt:lpstr>
      <vt:lpstr>Every network secured</vt:lpstr>
      <vt:lpstr>Every option. Every need met. Every expectation exceeded.</vt:lpstr>
      <vt:lpstr>Every option. Every need met. Every expectation exceeded.</vt:lpstr>
      <vt:lpstr>A single, simple management system</vt:lpstr>
      <vt:lpstr>Take management one step further</vt:lpstr>
      <vt:lpstr>Every application</vt:lpstr>
      <vt:lpstr>Every product tested</vt:lpstr>
      <vt:lpstr>Simple. Scalable. Flexible. Affordable. Secure.</vt:lpstr>
      <vt:lpstr>Simple. Scalable. Flexible. Affordable. Secure.</vt:lpstr>
      <vt:lpstr>Learn more at crestron.com/NVX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Michael Sutherland</cp:lastModifiedBy>
  <cp:revision>97</cp:revision>
  <dcterms:created xsi:type="dcterms:W3CDTF">2019-02-13T18:43:35Z</dcterms:created>
  <dcterms:modified xsi:type="dcterms:W3CDTF">2020-11-30T20:09:56Z</dcterms:modified>
</cp:coreProperties>
</file>