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29"/>
  </p:notesMasterIdLst>
  <p:sldIdLst>
    <p:sldId id="265" r:id="rId3"/>
    <p:sldId id="256" r:id="rId4"/>
    <p:sldId id="257" r:id="rId5"/>
    <p:sldId id="258" r:id="rId6"/>
    <p:sldId id="267" r:id="rId7"/>
    <p:sldId id="268" r:id="rId8"/>
    <p:sldId id="269" r:id="rId9"/>
    <p:sldId id="270" r:id="rId10"/>
    <p:sldId id="266" r:id="rId11"/>
    <p:sldId id="271" r:id="rId12"/>
    <p:sldId id="263" r:id="rId13"/>
    <p:sldId id="273" r:id="rId14"/>
    <p:sldId id="286" r:id="rId15"/>
    <p:sldId id="287" r:id="rId16"/>
    <p:sldId id="5927" r:id="rId17"/>
    <p:sldId id="276" r:id="rId18"/>
    <p:sldId id="275" r:id="rId19"/>
    <p:sldId id="278" r:id="rId20"/>
    <p:sldId id="277" r:id="rId21"/>
    <p:sldId id="280" r:id="rId22"/>
    <p:sldId id="279" r:id="rId23"/>
    <p:sldId id="281" r:id="rId24"/>
    <p:sldId id="282" r:id="rId25"/>
    <p:sldId id="284" r:id="rId26"/>
    <p:sldId id="283"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ley Marazas" initials="BM" lastIdx="7" clrIdx="0">
    <p:extLst>
      <p:ext uri="{19B8F6BF-5375-455C-9EA6-DF929625EA0E}">
        <p15:presenceInfo xmlns:p15="http://schemas.microsoft.com/office/powerpoint/2012/main" userId="S::bmarazas@crestron.com::380d2fae-57e6-4eb1-8f96-2e9dc4c06be2" providerId="AD"/>
      </p:ext>
    </p:extLst>
  </p:cmAuthor>
  <p:cmAuthor id="2" name="Eric Rosenberg" initials="ER" lastIdx="4" clrIdx="1">
    <p:extLst>
      <p:ext uri="{19B8F6BF-5375-455C-9EA6-DF929625EA0E}">
        <p15:presenceInfo xmlns:p15="http://schemas.microsoft.com/office/powerpoint/2012/main" userId="S::erosenberg@crestron.com::11662156-2e12-4714-9cb3-6b39d96d10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p:restoredTop sz="94830"/>
  </p:normalViewPr>
  <p:slideViewPr>
    <p:cSldViewPr snapToGrid="0" snapToObjects="1">
      <p:cViewPr varScale="1">
        <p:scale>
          <a:sx n="121" d="100"/>
          <a:sy n="121"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11/30/20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94F53"/>
                </a:solidFill>
                <a:effectLst/>
                <a:latin typeface="Arial" panose="020B0604020202020204" pitchFamily="34" charset="0"/>
              </a:rPr>
              <a:t>It is an ideal solution for applications that require integrating AV-over-IP into existing </a:t>
            </a:r>
            <a:r>
              <a:rPr lang="en-US" b="0" i="0" err="1">
                <a:solidFill>
                  <a:srgbClr val="494F53"/>
                </a:solidFill>
                <a:effectLst/>
                <a:latin typeface="Arial" panose="020B0604020202020204" pitchFamily="34" charset="0"/>
              </a:rPr>
              <a:t>HDBaseT</a:t>
            </a:r>
            <a:r>
              <a:rPr lang="en-US" b="0" i="0">
                <a:solidFill>
                  <a:srgbClr val="494F53"/>
                </a:solidFill>
                <a:effectLst/>
                <a:latin typeface="Arial" panose="020B0604020202020204" pitchFamily="34" charset="0"/>
              </a:rPr>
              <a:t> systems or expanding an existing room system for broader distribution. The DM-NVX-E760 offers full DM NVX product compatibility and support for Crestron DigitalMedia including DM matrix switchers, all-in-one DMPS systems, and DM Lite®. It also makes it easy to add wall plate transmitters to any installation, just choose the right DM or DM Lite wall plate and connect to the DM-NVX-E760</a:t>
            </a:r>
            <a:endParaRPr lang="en-US"/>
          </a:p>
        </p:txBody>
      </p:sp>
      <p:sp>
        <p:nvSpPr>
          <p:cNvPr id="4" name="Slide Number Placeholder 3"/>
          <p:cNvSpPr>
            <a:spLocks noGrp="1"/>
          </p:cNvSpPr>
          <p:nvPr>
            <p:ph type="sldNum" sz="quarter" idx="5"/>
          </p:nvPr>
        </p:nvSpPr>
        <p:spPr/>
        <p:txBody>
          <a:bodyPr/>
          <a:lstStyle/>
          <a:p>
            <a:fld id="{8152DA54-067A-F642-A04B-EDAC436D4E5A}" type="slidenum">
              <a:rPr lang="en-US" smtClean="0"/>
              <a:t>15</a:t>
            </a:fld>
            <a:endParaRPr lang="en-US"/>
          </a:p>
        </p:txBody>
      </p:sp>
    </p:spTree>
    <p:extLst>
      <p:ext uri="{BB962C8B-B14F-4D97-AF65-F5344CB8AC3E}">
        <p14:creationId xmlns:p14="http://schemas.microsoft.com/office/powerpoint/2010/main" val="25496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19</a:t>
            </a:fld>
            <a:endParaRPr lang="en-US"/>
          </a:p>
        </p:txBody>
      </p:sp>
    </p:spTree>
    <p:extLst>
      <p:ext uri="{BB962C8B-B14F-4D97-AF65-F5344CB8AC3E}">
        <p14:creationId xmlns:p14="http://schemas.microsoft.com/office/powerpoint/2010/main" val="2385832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A picture containing indoor, photo, sitting, table&#10;&#10;Description automatically generated">
            <a:extLst>
              <a:ext uri="{FF2B5EF4-FFF2-40B4-BE49-F238E27FC236}">
                <a16:creationId xmlns:a16="http://schemas.microsoft.com/office/drawing/2014/main" id="{F12C41DF-7955-B449-89EA-29CAA163203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898" y="304797"/>
            <a:ext cx="11506200" cy="5867397"/>
          </a:xfrm>
          <a:prstGeom prst="rect">
            <a:avLst/>
          </a:prstGeom>
        </p:spPr>
      </p:pic>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869430"/>
            <a:ext cx="6267762" cy="4738140"/>
          </a:xfrm>
        </p:spPr>
        <p:txBody>
          <a:bodyPr/>
          <a:lstStyle>
            <a:lvl1pPr algn="l">
              <a:lnSpc>
                <a:spcPct val="150000"/>
              </a:lnSpc>
              <a:spcAft>
                <a:spcPts val="2400"/>
              </a:spcAft>
              <a:defRPr>
                <a:solidFill>
                  <a:schemeClr val="tx2"/>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01ED2-E14C-2843-A52C-ADD823CDDEC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28548" y="314540"/>
            <a:ext cx="11534902" cy="5857660"/>
          </a:xfrm>
          <a:prstGeom prst="rect">
            <a:avLst/>
          </a:prstGeom>
        </p:spPr>
      </p:pic>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chemeClr val="tx1">
                    <a:lumMod val="60000"/>
                    <a:lumOff val="40000"/>
                  </a:schemeClr>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Tree>
    <p:extLst>
      <p:ext uri="{BB962C8B-B14F-4D97-AF65-F5344CB8AC3E}">
        <p14:creationId xmlns:p14="http://schemas.microsoft.com/office/powerpoint/2010/main" val="36223012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BDC5-02F8-EF46-99E4-76AED58F29A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039929" y="6339670"/>
            <a:ext cx="1846114" cy="211534"/>
          </a:xfrm>
          <a:prstGeom prst="rect">
            <a:avLst/>
          </a:prstGeom>
        </p:spPr>
      </p:pic>
    </p:spTree>
    <p:extLst>
      <p:ext uri="{BB962C8B-B14F-4D97-AF65-F5344CB8AC3E}">
        <p14:creationId xmlns:p14="http://schemas.microsoft.com/office/powerpoint/2010/main" val="306216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1380345"/>
            <a:ext cx="4080013" cy="3953623"/>
          </a:xfrm>
        </p:spPr>
        <p:txBody>
          <a:bodyPr bIns="0" anchor="ctr"/>
          <a:lstStyle>
            <a:lvl1pPr algn="l">
              <a:lnSpc>
                <a:spcPct val="150000"/>
              </a:lnSpc>
              <a:spcBef>
                <a:spcPts val="0"/>
              </a:spcBef>
              <a:spcAft>
                <a:spcPts val="2400"/>
              </a:spcAft>
              <a:defRPr b="0">
                <a:solidFill>
                  <a:schemeClr val="tx1"/>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in a room&#10;&#10;Description automatically generated">
            <a:extLst>
              <a:ext uri="{FF2B5EF4-FFF2-40B4-BE49-F238E27FC236}">
                <a16:creationId xmlns:a16="http://schemas.microsoft.com/office/drawing/2014/main" id="{C2367BDA-8941-034B-A2FF-AE296343D2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11998" y="1378782"/>
            <a:ext cx="7032352" cy="3955221"/>
          </a:xfrm>
          <a:prstGeom prst="rect">
            <a:avLst/>
          </a:prstGeom>
        </p:spPr>
      </p:pic>
    </p:spTree>
    <p:extLst>
      <p:ext uri="{BB962C8B-B14F-4D97-AF65-F5344CB8AC3E}">
        <p14:creationId xmlns:p14="http://schemas.microsoft.com/office/powerpoint/2010/main" val="2484441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Lst>
  <p:transition>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www.crestron.com/News/Case-Studies/2019/Fishtech-Group" TargetMode="External"/><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hyperlink" Target="https://www.crestron.com/getattachment/News/Case-Studies/2020/University-of-Southern-California/CS_2020_USC_v4.pdf?lang=en-US&amp;ext=.pdf" TargetMode="External"/><Relationship Id="rId1" Type="http://schemas.openxmlformats.org/officeDocument/2006/relationships/slideLayout" Target="../slideLayouts/slideLayout3.xml"/><Relationship Id="rId6" Type="http://schemas.openxmlformats.org/officeDocument/2006/relationships/hyperlink" Target="https://www.crestron.com/News/Case-Studies/St-Johns-University" TargetMode="External"/><Relationship Id="rId5" Type="http://schemas.openxmlformats.org/officeDocument/2006/relationships/image" Target="../media/image48.jpeg"/><Relationship Id="rId4" Type="http://schemas.openxmlformats.org/officeDocument/2006/relationships/hyperlink" Target="https://www.crestron.com/News/Case-Studies/2019/The-Mecca-Sports-Bar-and-Grill" TargetMode="External"/><Relationship Id="rId9"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04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7680A-F452-CE4E-B82E-2B25C03065B7}"/>
              </a:ext>
            </a:extLst>
          </p:cNvPr>
          <p:cNvSpPr>
            <a:spLocks noGrp="1"/>
          </p:cNvSpPr>
          <p:nvPr>
            <p:ph type="title"/>
          </p:nvPr>
        </p:nvSpPr>
        <p:spPr>
          <a:xfrm>
            <a:off x="342900" y="304800"/>
            <a:ext cx="11506200" cy="838199"/>
          </a:xfrm>
        </p:spPr>
        <p:txBody>
          <a:bodyPr/>
          <a:lstStyle/>
          <a:p>
            <a:r>
              <a:rPr lang="en-US" dirty="0"/>
              <a:t>What latency?</a:t>
            </a:r>
          </a:p>
        </p:txBody>
      </p:sp>
      <p:sp>
        <p:nvSpPr>
          <p:cNvPr id="6" name="Content Placeholder 5">
            <a:extLst>
              <a:ext uri="{FF2B5EF4-FFF2-40B4-BE49-F238E27FC236}">
                <a16:creationId xmlns:a16="http://schemas.microsoft.com/office/drawing/2014/main" id="{C946004D-53A9-8E44-A125-12FDCBD792A1}"/>
              </a:ext>
            </a:extLst>
          </p:cNvPr>
          <p:cNvSpPr>
            <a:spLocks noGrp="1"/>
          </p:cNvSpPr>
          <p:nvPr>
            <p:ph idx="1"/>
          </p:nvPr>
        </p:nvSpPr>
        <p:spPr>
          <a:xfrm>
            <a:off x="7010400" y="1485901"/>
            <a:ext cx="4838700" cy="4686300"/>
          </a:xfrm>
        </p:spPr>
        <p:txBody>
          <a:bodyPr>
            <a:normAutofit/>
          </a:bodyPr>
          <a:lstStyle/>
          <a:p>
            <a:pPr lvl="2"/>
            <a:r>
              <a:rPr lang="en-US" dirty="0"/>
              <a:t>Zero latency</a:t>
            </a:r>
          </a:p>
          <a:p>
            <a:pPr lvl="2"/>
            <a:r>
              <a:rPr lang="en-US" dirty="0"/>
              <a:t>Experience imperceivably responsive technology</a:t>
            </a:r>
          </a:p>
          <a:p>
            <a:pPr lvl="2"/>
            <a:r>
              <a:rPr lang="en-US" dirty="0"/>
              <a:t>Meets Human Interface Device standard</a:t>
            </a:r>
          </a:p>
          <a:p>
            <a:pPr lvl="3"/>
            <a:r>
              <a:rPr lang="en-US" dirty="0"/>
              <a:t>Ensures synchronized camera and audio</a:t>
            </a:r>
          </a:p>
          <a:p>
            <a:pPr lvl="3"/>
            <a:r>
              <a:rPr lang="en-US" dirty="0"/>
              <a:t>Mouse and keyboard move with you</a:t>
            </a:r>
          </a:p>
          <a:p>
            <a:pPr lvl="2"/>
            <a:r>
              <a:rPr lang="en-US" dirty="0"/>
              <a:t>Feels like an extension of you</a:t>
            </a:r>
          </a:p>
          <a:p>
            <a:pPr lvl="2"/>
            <a:r>
              <a:rPr lang="en-US" dirty="0"/>
              <a:t>Works in real-time</a:t>
            </a:r>
          </a:p>
        </p:txBody>
      </p:sp>
      <p:pic>
        <p:nvPicPr>
          <p:cNvPr id="8" name="0_Latency" descr="0_Latency">
            <a:hlinkClick r:id="" action="ppaction://media"/>
            <a:extLst>
              <a:ext uri="{FF2B5EF4-FFF2-40B4-BE49-F238E27FC236}">
                <a16:creationId xmlns:a16="http://schemas.microsoft.com/office/drawing/2014/main" id="{843450F6-FFB1-8749-A14E-795ED3593D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900" y="1760170"/>
            <a:ext cx="6438900" cy="3337659"/>
          </a:xfrm>
          <a:prstGeom prst="rect">
            <a:avLst/>
          </a:prstGeom>
        </p:spPr>
      </p:pic>
    </p:spTree>
    <p:extLst>
      <p:ext uri="{BB962C8B-B14F-4D97-AF65-F5344CB8AC3E}">
        <p14:creationId xmlns:p14="http://schemas.microsoft.com/office/powerpoint/2010/main" val="3192065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hoto, different, sitting, many&#10;&#10;Description automatically generated">
            <a:extLst>
              <a:ext uri="{FF2B5EF4-FFF2-40B4-BE49-F238E27FC236}">
                <a16:creationId xmlns:a16="http://schemas.microsoft.com/office/drawing/2014/main" id="{71A48AA4-DFD1-4145-9517-D56E4788893A}"/>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342900" y="1143000"/>
            <a:ext cx="6438900" cy="5029200"/>
          </a:xfrm>
        </p:spPr>
      </p:pic>
      <p:sp>
        <p:nvSpPr>
          <p:cNvPr id="5" name="Title 4">
            <a:extLst>
              <a:ext uri="{FF2B5EF4-FFF2-40B4-BE49-F238E27FC236}">
                <a16:creationId xmlns:a16="http://schemas.microsoft.com/office/drawing/2014/main" id="{EAF2D5ED-057A-2242-BC43-EC4D4E72253D}"/>
              </a:ext>
            </a:extLst>
          </p:cNvPr>
          <p:cNvSpPr>
            <a:spLocks noGrp="1"/>
          </p:cNvSpPr>
          <p:nvPr>
            <p:ph type="title"/>
          </p:nvPr>
        </p:nvSpPr>
        <p:spPr/>
        <p:txBody>
          <a:bodyPr/>
          <a:lstStyle/>
          <a:p>
            <a:r>
              <a:rPr lang="en-US" dirty="0"/>
              <a:t>Your network. Your protocols. Your standards.</a:t>
            </a:r>
          </a:p>
        </p:txBody>
      </p:sp>
      <p:sp>
        <p:nvSpPr>
          <p:cNvPr id="2" name="Content Placeholder 1">
            <a:extLst>
              <a:ext uri="{FF2B5EF4-FFF2-40B4-BE49-F238E27FC236}">
                <a16:creationId xmlns:a16="http://schemas.microsoft.com/office/drawing/2014/main" id="{FD5B1119-FFB8-994F-9966-02982CA35537}"/>
              </a:ext>
            </a:extLst>
          </p:cNvPr>
          <p:cNvSpPr>
            <a:spLocks noGrp="1"/>
          </p:cNvSpPr>
          <p:nvPr>
            <p:ph idx="1"/>
          </p:nvPr>
        </p:nvSpPr>
        <p:spPr/>
        <p:txBody>
          <a:bodyPr>
            <a:normAutofit/>
          </a:bodyPr>
          <a:lstStyle/>
          <a:p>
            <a:pPr lvl="2"/>
            <a:r>
              <a:rPr lang="en-US" dirty="0"/>
              <a:t>Works with every network</a:t>
            </a:r>
          </a:p>
          <a:p>
            <a:pPr lvl="4"/>
            <a:r>
              <a:rPr lang="en-US" dirty="0"/>
              <a:t>Designed as 1Gb solution on Cat5E cable</a:t>
            </a:r>
          </a:p>
          <a:p>
            <a:pPr lvl="2"/>
            <a:r>
              <a:rPr lang="en-US" dirty="0"/>
              <a:t>Partners with best in breed technology</a:t>
            </a:r>
          </a:p>
          <a:p>
            <a:pPr lvl="4"/>
            <a:r>
              <a:rPr lang="en-US" dirty="0"/>
              <a:t>Microsoft IoT Partner of the Year</a:t>
            </a:r>
          </a:p>
          <a:p>
            <a:pPr lvl="4"/>
            <a:r>
              <a:rPr lang="en-US" dirty="0"/>
              <a:t>Intel</a:t>
            </a:r>
          </a:p>
          <a:p>
            <a:pPr lvl="4"/>
            <a:r>
              <a:rPr lang="en-US" dirty="0" err="1"/>
              <a:t>IntoPIX</a:t>
            </a:r>
            <a:endParaRPr lang="en-US" dirty="0"/>
          </a:p>
          <a:p>
            <a:pPr lvl="2"/>
            <a:r>
              <a:rPr lang="en-US" dirty="0"/>
              <a:t>Industry formats for interoperability</a:t>
            </a:r>
          </a:p>
          <a:p>
            <a:pPr lvl="2"/>
            <a:r>
              <a:rPr lang="en-US" dirty="0"/>
              <a:t>All built to the strictest guidelines to ensure the greatest security</a:t>
            </a:r>
          </a:p>
        </p:txBody>
      </p:sp>
    </p:spTree>
    <p:extLst>
      <p:ext uri="{BB962C8B-B14F-4D97-AF65-F5344CB8AC3E}">
        <p14:creationId xmlns:p14="http://schemas.microsoft.com/office/powerpoint/2010/main" val="268994319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1A48AA4-DFD1-4145-9517-D56E4788893A}"/>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342900" y="1143000"/>
            <a:ext cx="6438900" cy="5029200"/>
          </a:xfrm>
        </p:spPr>
      </p:pic>
      <p:sp>
        <p:nvSpPr>
          <p:cNvPr id="5" name="Title 4">
            <a:extLst>
              <a:ext uri="{FF2B5EF4-FFF2-40B4-BE49-F238E27FC236}">
                <a16:creationId xmlns:a16="http://schemas.microsoft.com/office/drawing/2014/main" id="{EAF2D5ED-057A-2242-BC43-EC4D4E72253D}"/>
              </a:ext>
            </a:extLst>
          </p:cNvPr>
          <p:cNvSpPr>
            <a:spLocks noGrp="1"/>
          </p:cNvSpPr>
          <p:nvPr>
            <p:ph type="title"/>
          </p:nvPr>
        </p:nvSpPr>
        <p:spPr>
          <a:xfrm>
            <a:off x="342900" y="304800"/>
            <a:ext cx="11506200" cy="838199"/>
          </a:xfrm>
        </p:spPr>
        <p:txBody>
          <a:bodyPr/>
          <a:lstStyle/>
          <a:p>
            <a:r>
              <a:rPr lang="en-US" dirty="0"/>
              <a:t>Every network</a:t>
            </a:r>
          </a:p>
        </p:txBody>
      </p:sp>
      <p:sp>
        <p:nvSpPr>
          <p:cNvPr id="2" name="Content Placeholder 1">
            <a:extLst>
              <a:ext uri="{FF2B5EF4-FFF2-40B4-BE49-F238E27FC236}">
                <a16:creationId xmlns:a16="http://schemas.microsoft.com/office/drawing/2014/main" id="{FD5B1119-FFB8-994F-9966-02982CA35537}"/>
              </a:ext>
            </a:extLst>
          </p:cNvPr>
          <p:cNvSpPr>
            <a:spLocks noGrp="1"/>
          </p:cNvSpPr>
          <p:nvPr>
            <p:ph idx="1"/>
          </p:nvPr>
        </p:nvSpPr>
        <p:spPr>
          <a:xfrm>
            <a:off x="7010400" y="1485901"/>
            <a:ext cx="4838700" cy="4686300"/>
          </a:xfrm>
        </p:spPr>
        <p:txBody>
          <a:bodyPr>
            <a:normAutofit fontScale="92500" lnSpcReduction="10000"/>
          </a:bodyPr>
          <a:lstStyle/>
          <a:p>
            <a:pPr lvl="2">
              <a:lnSpc>
                <a:spcPct val="100000"/>
              </a:lnSpc>
            </a:pPr>
            <a:r>
              <a:rPr lang="en-US" dirty="0"/>
              <a:t>Network flexibility </a:t>
            </a:r>
          </a:p>
          <a:p>
            <a:pPr lvl="4">
              <a:lnSpc>
                <a:spcPct val="100000"/>
              </a:lnSpc>
            </a:pPr>
            <a:r>
              <a:rPr lang="en-US" dirty="0"/>
              <a:t>The 1 Gigabit solution that works with any network, any application, any design </a:t>
            </a:r>
          </a:p>
          <a:p>
            <a:pPr lvl="2">
              <a:lnSpc>
                <a:spcPct val="100000"/>
              </a:lnSpc>
            </a:pPr>
            <a:r>
              <a:rPr lang="en-US" dirty="0"/>
              <a:t>Layer 3 compatibility </a:t>
            </a:r>
          </a:p>
          <a:p>
            <a:pPr lvl="4">
              <a:lnSpc>
                <a:spcPct val="100000"/>
              </a:lnSpc>
            </a:pPr>
            <a:r>
              <a:rPr lang="en-US" dirty="0"/>
              <a:t>DM NVX is capable of transporting data to different sub networks </a:t>
            </a:r>
          </a:p>
          <a:p>
            <a:pPr lvl="2">
              <a:lnSpc>
                <a:spcPct val="100000"/>
              </a:lnSpc>
            </a:pPr>
            <a:r>
              <a:rPr lang="en-US" dirty="0"/>
              <a:t>Flexible bit rate options</a:t>
            </a:r>
          </a:p>
          <a:p>
            <a:pPr lvl="4">
              <a:lnSpc>
                <a:spcPct val="100000"/>
              </a:lnSpc>
            </a:pPr>
            <a:r>
              <a:rPr lang="en-US" dirty="0"/>
              <a:t>Adjustment bit rate based on the resolution of the source being routed </a:t>
            </a:r>
          </a:p>
          <a:p>
            <a:pPr lvl="4">
              <a:lnSpc>
                <a:spcPct val="100000"/>
              </a:lnSpc>
            </a:pPr>
            <a:r>
              <a:rPr lang="en-US" dirty="0"/>
              <a:t>Use network resources efficiently where full 4K60 4:4:4, HDR is not required or bandwidth is limited</a:t>
            </a:r>
          </a:p>
          <a:p>
            <a:pPr lvl="2">
              <a:lnSpc>
                <a:spcPct val="100000"/>
              </a:lnSpc>
            </a:pPr>
            <a:r>
              <a:rPr lang="en-US" dirty="0"/>
              <a:t>Quality of service standard protocol</a:t>
            </a:r>
          </a:p>
          <a:p>
            <a:pPr lvl="2">
              <a:lnSpc>
                <a:spcPct val="100000"/>
              </a:lnSpc>
            </a:pPr>
            <a:r>
              <a:rPr lang="en-US" dirty="0"/>
              <a:t>Stream port selection</a:t>
            </a:r>
          </a:p>
          <a:p>
            <a:pPr lvl="4">
              <a:lnSpc>
                <a:spcPct val="100000"/>
              </a:lnSpc>
            </a:pPr>
            <a:r>
              <a:rPr lang="en-US" dirty="0"/>
              <a:t>Route audio, video, and USB control on separate physical networks</a:t>
            </a:r>
          </a:p>
        </p:txBody>
      </p:sp>
    </p:spTree>
    <p:extLst>
      <p:ext uri="{BB962C8B-B14F-4D97-AF65-F5344CB8AC3E}">
        <p14:creationId xmlns:p14="http://schemas.microsoft.com/office/powerpoint/2010/main" val="18145789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858D-E93F-604D-B714-C064B9BC2B0D}"/>
              </a:ext>
            </a:extLst>
          </p:cNvPr>
          <p:cNvSpPr>
            <a:spLocks noGrp="1"/>
          </p:cNvSpPr>
          <p:nvPr>
            <p:ph type="title"/>
          </p:nvPr>
        </p:nvSpPr>
        <p:spPr/>
        <p:txBody>
          <a:bodyPr/>
          <a:lstStyle/>
          <a:p>
            <a:r>
              <a:rPr lang="en-US" dirty="0"/>
              <a:t>The standards you use. The interoperability you want.</a:t>
            </a:r>
          </a:p>
        </p:txBody>
      </p:sp>
      <p:sp>
        <p:nvSpPr>
          <p:cNvPr id="3" name="Text Placeholder 2">
            <a:extLst>
              <a:ext uri="{FF2B5EF4-FFF2-40B4-BE49-F238E27FC236}">
                <a16:creationId xmlns:a16="http://schemas.microsoft.com/office/drawing/2014/main" id="{23133475-79BB-C143-9758-74492F83C15D}"/>
              </a:ext>
            </a:extLst>
          </p:cNvPr>
          <p:cNvSpPr>
            <a:spLocks noGrp="1"/>
          </p:cNvSpPr>
          <p:nvPr>
            <p:ph type="body" idx="1"/>
          </p:nvPr>
        </p:nvSpPr>
        <p:spPr>
          <a:xfrm>
            <a:off x="314490" y="2755792"/>
            <a:ext cx="5524500" cy="416788"/>
          </a:xfrm>
        </p:spPr>
        <p:txBody>
          <a:bodyPr/>
          <a:lstStyle/>
          <a:p>
            <a:r>
              <a:rPr lang="en-US" dirty="0"/>
              <a:t>Standards</a:t>
            </a:r>
          </a:p>
        </p:txBody>
      </p:sp>
      <p:sp>
        <p:nvSpPr>
          <p:cNvPr id="4" name="Content Placeholder 3">
            <a:extLst>
              <a:ext uri="{FF2B5EF4-FFF2-40B4-BE49-F238E27FC236}">
                <a16:creationId xmlns:a16="http://schemas.microsoft.com/office/drawing/2014/main" id="{84FB2B06-FE84-C941-9942-297F8C98FD51}"/>
              </a:ext>
            </a:extLst>
          </p:cNvPr>
          <p:cNvSpPr>
            <a:spLocks noGrp="1"/>
          </p:cNvSpPr>
          <p:nvPr>
            <p:ph sz="half" idx="2"/>
          </p:nvPr>
        </p:nvSpPr>
        <p:spPr>
          <a:xfrm>
            <a:off x="314490" y="3223244"/>
            <a:ext cx="5524500" cy="503492"/>
          </a:xfrm>
        </p:spPr>
        <p:txBody>
          <a:bodyPr>
            <a:noAutofit/>
          </a:bodyPr>
          <a:lstStyle/>
          <a:p>
            <a:r>
              <a:rPr lang="en-US" sz="1800" dirty="0"/>
              <a:t>Broad range of video and audio standards.</a:t>
            </a:r>
          </a:p>
        </p:txBody>
      </p:sp>
      <p:sp>
        <p:nvSpPr>
          <p:cNvPr id="5" name="Text Placeholder 4">
            <a:extLst>
              <a:ext uri="{FF2B5EF4-FFF2-40B4-BE49-F238E27FC236}">
                <a16:creationId xmlns:a16="http://schemas.microsoft.com/office/drawing/2014/main" id="{9B0C1D0C-A56D-3447-9430-3F774917438A}"/>
              </a:ext>
            </a:extLst>
          </p:cNvPr>
          <p:cNvSpPr>
            <a:spLocks noGrp="1"/>
          </p:cNvSpPr>
          <p:nvPr>
            <p:ph type="body" sz="quarter" idx="3"/>
          </p:nvPr>
        </p:nvSpPr>
        <p:spPr>
          <a:xfrm>
            <a:off x="6324598" y="2821387"/>
            <a:ext cx="5524502" cy="416788"/>
          </a:xfrm>
        </p:spPr>
        <p:txBody>
          <a:bodyPr/>
          <a:lstStyle/>
          <a:p>
            <a:r>
              <a:rPr lang="en-US" dirty="0"/>
              <a:t>Extend DM NVX… </a:t>
            </a:r>
          </a:p>
        </p:txBody>
      </p:sp>
      <p:sp>
        <p:nvSpPr>
          <p:cNvPr id="6" name="Content Placeholder 5">
            <a:extLst>
              <a:ext uri="{FF2B5EF4-FFF2-40B4-BE49-F238E27FC236}">
                <a16:creationId xmlns:a16="http://schemas.microsoft.com/office/drawing/2014/main" id="{5B57EE3A-DA5A-384E-95E6-8BEC32BFCBB9}"/>
              </a:ext>
            </a:extLst>
          </p:cNvPr>
          <p:cNvSpPr>
            <a:spLocks noGrp="1"/>
          </p:cNvSpPr>
          <p:nvPr>
            <p:ph sz="quarter" idx="4"/>
          </p:nvPr>
        </p:nvSpPr>
        <p:spPr>
          <a:xfrm>
            <a:off x="6324598" y="3299289"/>
            <a:ext cx="5524500" cy="1248649"/>
          </a:xfrm>
        </p:spPr>
        <p:txBody>
          <a:bodyPr>
            <a:noAutofit/>
          </a:bodyPr>
          <a:lstStyle/>
          <a:p>
            <a:pPr marL="342900" indent="-342900">
              <a:lnSpc>
                <a:spcPct val="100000"/>
              </a:lnSpc>
              <a:buFont typeface="Arial" panose="020B0604020202020204" pitchFamily="34" charset="0"/>
              <a:buChar char="•"/>
            </a:pPr>
            <a:r>
              <a:rPr lang="en-US" sz="1800" dirty="0"/>
              <a:t>Into the world of the most popular displays with a plug-and-play solution: DM-NVX-D80 </a:t>
            </a:r>
            <a:r>
              <a:rPr lang="en-US" sz="1800" dirty="0" err="1"/>
              <a:t>IoAV</a:t>
            </a:r>
            <a:r>
              <a:rPr lang="en-US" sz="1800" dirty="0"/>
              <a:t> decoder</a:t>
            </a:r>
          </a:p>
          <a:p>
            <a:pPr marL="342900" indent="-342900">
              <a:lnSpc>
                <a:spcPct val="100000"/>
              </a:lnSpc>
              <a:buFont typeface="Arial" panose="020B0604020202020204" pitchFamily="34" charset="0"/>
              <a:buChar char="•"/>
            </a:pPr>
            <a:r>
              <a:rPr lang="en-US" sz="1800" dirty="0"/>
              <a:t>With existing DigitalMedia</a:t>
            </a:r>
            <a:r>
              <a:rPr lang="en-US" sz="1200" baseline="30000" dirty="0"/>
              <a:t>™</a:t>
            </a:r>
            <a:r>
              <a:rPr lang="en-US" sz="1800" dirty="0"/>
              <a:t> and </a:t>
            </a:r>
            <a:r>
              <a:rPr lang="en-US" sz="1800" dirty="0" err="1"/>
              <a:t>HDBaseT</a:t>
            </a:r>
            <a:r>
              <a:rPr lang="en-US" sz="1200" baseline="60000" dirty="0"/>
              <a:t>®</a:t>
            </a:r>
            <a:r>
              <a:rPr lang="en-US" sz="1800" dirty="0"/>
              <a:t> systems with the DM-NVX-E760</a:t>
            </a:r>
          </a:p>
        </p:txBody>
      </p:sp>
      <p:sp>
        <p:nvSpPr>
          <p:cNvPr id="25" name="TextBox 24">
            <a:extLst>
              <a:ext uri="{FF2B5EF4-FFF2-40B4-BE49-F238E27FC236}">
                <a16:creationId xmlns:a16="http://schemas.microsoft.com/office/drawing/2014/main" id="{6A69291F-07D1-4F47-92EE-130AE7406E36}"/>
              </a:ext>
            </a:extLst>
          </p:cNvPr>
          <p:cNvSpPr txBox="1"/>
          <p:nvPr/>
        </p:nvSpPr>
        <p:spPr>
          <a:xfrm>
            <a:off x="278394" y="1544148"/>
            <a:ext cx="9399759" cy="757130"/>
          </a:xfrm>
          <a:prstGeom prst="rect">
            <a:avLst/>
          </a:prstGeom>
          <a:noFill/>
        </p:spPr>
        <p:txBody>
          <a:bodyPr wrap="square">
            <a:spAutoFit/>
          </a:bodyPr>
          <a:lstStyle/>
          <a:p>
            <a:pPr>
              <a:lnSpc>
                <a:spcPct val="90000"/>
              </a:lnSpc>
              <a:spcBef>
                <a:spcPts val="1000"/>
              </a:spcBef>
            </a:pPr>
            <a:r>
              <a:rPr lang="en-US" sz="2400" b="1" dirty="0">
                <a:solidFill>
                  <a:schemeClr val="bg2"/>
                </a:solidFill>
              </a:rPr>
              <a:t>DM NVX works with industry standards and systems you have, so you can achieve whatever you want.</a:t>
            </a:r>
          </a:p>
        </p:txBody>
      </p:sp>
      <p:pic>
        <p:nvPicPr>
          <p:cNvPr id="11" name="Picture 10" descr="A close up of a logo&#10;&#10;Description automatically generated">
            <a:extLst>
              <a:ext uri="{FF2B5EF4-FFF2-40B4-BE49-F238E27FC236}">
                <a16:creationId xmlns:a16="http://schemas.microsoft.com/office/drawing/2014/main" id="{9460B3CB-1C5A-416B-B44A-76B5494765C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78393" y="3876863"/>
            <a:ext cx="895350" cy="312515"/>
          </a:xfrm>
          <a:prstGeom prst="rect">
            <a:avLst/>
          </a:prstGeom>
        </p:spPr>
      </p:pic>
      <p:pic>
        <p:nvPicPr>
          <p:cNvPr id="13" name="Picture 12" descr="A close up of a logo&#10;&#10;Description automatically generated">
            <a:extLst>
              <a:ext uri="{FF2B5EF4-FFF2-40B4-BE49-F238E27FC236}">
                <a16:creationId xmlns:a16="http://schemas.microsoft.com/office/drawing/2014/main" id="{F182C56F-5D77-4FD6-8CD4-8700628C52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89361" y="3927469"/>
            <a:ext cx="895350" cy="211303"/>
          </a:xfrm>
          <a:prstGeom prst="rect">
            <a:avLst/>
          </a:prstGeom>
        </p:spPr>
      </p:pic>
      <p:pic>
        <p:nvPicPr>
          <p:cNvPr id="15" name="Picture 14" descr="A close up of a logo&#10;&#10;Description automatically generated">
            <a:extLst>
              <a:ext uri="{FF2B5EF4-FFF2-40B4-BE49-F238E27FC236}">
                <a16:creationId xmlns:a16="http://schemas.microsoft.com/office/drawing/2014/main" id="{71BB14B9-408A-4F9B-9BE4-7CBE285939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0102" y="3807049"/>
            <a:ext cx="342900" cy="452142"/>
          </a:xfrm>
          <a:prstGeom prst="rect">
            <a:avLst/>
          </a:prstGeom>
        </p:spPr>
      </p:pic>
      <p:pic>
        <p:nvPicPr>
          <p:cNvPr id="17" name="Picture 16" descr="A picture containing sitting, sign, screen, computer&#10;&#10;Description automatically generated">
            <a:extLst>
              <a:ext uri="{FF2B5EF4-FFF2-40B4-BE49-F238E27FC236}">
                <a16:creationId xmlns:a16="http://schemas.microsoft.com/office/drawing/2014/main" id="{C3960793-D503-4042-B171-5BE4805E802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59380" y="4690467"/>
            <a:ext cx="895350" cy="202000"/>
          </a:xfrm>
          <a:prstGeom prst="rect">
            <a:avLst/>
          </a:prstGeom>
        </p:spPr>
      </p:pic>
      <p:pic>
        <p:nvPicPr>
          <p:cNvPr id="19" name="Picture 18" descr="A picture containing sitting, screen, dark, sign&#10;&#10;Description automatically generated">
            <a:extLst>
              <a:ext uri="{FF2B5EF4-FFF2-40B4-BE49-F238E27FC236}">
                <a16:creationId xmlns:a16="http://schemas.microsoft.com/office/drawing/2014/main" id="{7A35B692-E0AE-435E-8694-D936B801889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5543" y="4692158"/>
            <a:ext cx="781050" cy="198618"/>
          </a:xfrm>
          <a:prstGeom prst="rect">
            <a:avLst/>
          </a:prstGeom>
        </p:spPr>
      </p:pic>
      <p:pic>
        <p:nvPicPr>
          <p:cNvPr id="20" name="Picture 19" descr="A picture containing dark, photo, lit, sitting&#10;&#10;Description automatically generated">
            <a:extLst>
              <a:ext uri="{FF2B5EF4-FFF2-40B4-BE49-F238E27FC236}">
                <a16:creationId xmlns:a16="http://schemas.microsoft.com/office/drawing/2014/main" id="{49B960CB-2CBB-4C20-899F-EA843CC84C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97517" y="4693412"/>
            <a:ext cx="911766" cy="196110"/>
          </a:xfrm>
          <a:prstGeom prst="rect">
            <a:avLst/>
          </a:prstGeom>
        </p:spPr>
      </p:pic>
      <p:pic>
        <p:nvPicPr>
          <p:cNvPr id="21" name="Picture 20" descr="A close up of a sign&#10;&#10;Description automatically generated">
            <a:extLst>
              <a:ext uri="{FF2B5EF4-FFF2-40B4-BE49-F238E27FC236}">
                <a16:creationId xmlns:a16="http://schemas.microsoft.com/office/drawing/2014/main" id="{359E5C81-46DC-4BBA-A069-4D1EF125564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71070" y="3887138"/>
            <a:ext cx="1028700" cy="291965"/>
          </a:xfrm>
          <a:prstGeom prst="rect">
            <a:avLst/>
          </a:prstGeom>
        </p:spPr>
      </p:pic>
      <p:pic>
        <p:nvPicPr>
          <p:cNvPr id="24" name="Picture 23" descr="A picture containing object, clock, fence&#10;&#10;Description automatically generated">
            <a:extLst>
              <a:ext uri="{FF2B5EF4-FFF2-40B4-BE49-F238E27FC236}">
                <a16:creationId xmlns:a16="http://schemas.microsoft.com/office/drawing/2014/main" id="{81F78699-E29A-4FCF-9A1C-F827D95C601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986130" y="3815529"/>
            <a:ext cx="816764" cy="435182"/>
          </a:xfrm>
          <a:prstGeom prst="rect">
            <a:avLst/>
          </a:prstGeom>
        </p:spPr>
      </p:pic>
      <p:pic>
        <p:nvPicPr>
          <p:cNvPr id="31" name="Picture 30" descr="A close up of a logo&#10;&#10;Description automatically generated">
            <a:extLst>
              <a:ext uri="{FF2B5EF4-FFF2-40B4-BE49-F238E27FC236}">
                <a16:creationId xmlns:a16="http://schemas.microsoft.com/office/drawing/2014/main" id="{F9574B4F-52EE-4CB7-9A22-7C1A6CC4137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52070" y="4636552"/>
            <a:ext cx="647700" cy="309831"/>
          </a:xfrm>
          <a:prstGeom prst="rect">
            <a:avLst/>
          </a:prstGeom>
        </p:spPr>
      </p:pic>
    </p:spTree>
    <p:extLst>
      <p:ext uri="{BB962C8B-B14F-4D97-AF65-F5344CB8AC3E}">
        <p14:creationId xmlns:p14="http://schemas.microsoft.com/office/powerpoint/2010/main" val="22963872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858D-E93F-604D-B714-C064B9BC2B0D}"/>
              </a:ext>
            </a:extLst>
          </p:cNvPr>
          <p:cNvSpPr>
            <a:spLocks noGrp="1"/>
          </p:cNvSpPr>
          <p:nvPr>
            <p:ph type="title"/>
          </p:nvPr>
        </p:nvSpPr>
        <p:spPr/>
        <p:txBody>
          <a:bodyPr/>
          <a:lstStyle/>
          <a:p>
            <a:r>
              <a:rPr lang="en-US" dirty="0"/>
              <a:t>The standards you use. The interoperability you want.</a:t>
            </a:r>
          </a:p>
        </p:txBody>
      </p:sp>
      <p:sp>
        <p:nvSpPr>
          <p:cNvPr id="3" name="Text Placeholder 2">
            <a:extLst>
              <a:ext uri="{FF2B5EF4-FFF2-40B4-BE49-F238E27FC236}">
                <a16:creationId xmlns:a16="http://schemas.microsoft.com/office/drawing/2014/main" id="{23133475-79BB-C143-9758-74492F83C15D}"/>
              </a:ext>
            </a:extLst>
          </p:cNvPr>
          <p:cNvSpPr>
            <a:spLocks noGrp="1"/>
          </p:cNvSpPr>
          <p:nvPr>
            <p:ph type="body" idx="1"/>
          </p:nvPr>
        </p:nvSpPr>
        <p:spPr>
          <a:xfrm>
            <a:off x="342900" y="1485901"/>
            <a:ext cx="5822509" cy="416788"/>
          </a:xfrm>
        </p:spPr>
        <p:txBody>
          <a:bodyPr/>
          <a:lstStyle/>
          <a:p>
            <a:pPr algn="l"/>
            <a:r>
              <a:rPr lang="en-US" dirty="0"/>
              <a:t>Native DM NVX </a:t>
            </a:r>
            <a:r>
              <a:rPr lang="en-US" dirty="0" err="1"/>
              <a:t>IoAV</a:t>
            </a:r>
            <a:r>
              <a:rPr lang="en-US" dirty="0"/>
              <a:t> decoder endpoint</a:t>
            </a:r>
          </a:p>
        </p:txBody>
      </p:sp>
      <p:sp>
        <p:nvSpPr>
          <p:cNvPr id="4" name="Content Placeholder 3">
            <a:extLst>
              <a:ext uri="{FF2B5EF4-FFF2-40B4-BE49-F238E27FC236}">
                <a16:creationId xmlns:a16="http://schemas.microsoft.com/office/drawing/2014/main" id="{84FB2B06-FE84-C941-9942-297F8C98FD51}"/>
              </a:ext>
            </a:extLst>
          </p:cNvPr>
          <p:cNvSpPr>
            <a:spLocks noGrp="1"/>
          </p:cNvSpPr>
          <p:nvPr>
            <p:ph sz="half" idx="2"/>
          </p:nvPr>
        </p:nvSpPr>
        <p:spPr>
          <a:xfrm>
            <a:off x="342901" y="1902691"/>
            <a:ext cx="5524500" cy="3293997"/>
          </a:xfrm>
        </p:spPr>
        <p:txBody>
          <a:bodyPr>
            <a:normAutofit/>
          </a:bodyPr>
          <a:lstStyle/>
          <a:p>
            <a:pPr marL="342900" indent="-342900" algn="l">
              <a:lnSpc>
                <a:spcPct val="100000"/>
              </a:lnSpc>
              <a:buFont typeface="Arial" panose="020B0604020202020204" pitchFamily="34" charset="0"/>
              <a:buChar char="•"/>
            </a:pPr>
            <a:r>
              <a:rPr lang="en-US" sz="1800" dirty="0">
                <a:solidFill>
                  <a:srgbClr val="333333"/>
                </a:solidFill>
              </a:rPr>
              <a:t>Extend into the world of the most popular displays with plug-and-play solution – eliminate cables and mounting </a:t>
            </a:r>
          </a:p>
          <a:p>
            <a:pPr marL="342900" indent="-342900" algn="l">
              <a:lnSpc>
                <a:spcPct val="100000"/>
              </a:lnSpc>
              <a:buFont typeface="Arial" panose="020B0604020202020204" pitchFamily="34" charset="0"/>
              <a:buChar char="•"/>
            </a:pPr>
            <a:r>
              <a:rPr lang="en-US" sz="1800" dirty="0">
                <a:solidFill>
                  <a:srgbClr val="333333"/>
                </a:solidFill>
              </a:rPr>
              <a:t>C</a:t>
            </a:r>
            <a:r>
              <a:rPr lang="en-US" sz="1800" b="0" i="0" dirty="0">
                <a:solidFill>
                  <a:srgbClr val="333333"/>
                </a:solidFill>
                <a:effectLst/>
              </a:rPr>
              <a:t>ompatible with Intel</a:t>
            </a:r>
            <a:r>
              <a:rPr lang="en-US" sz="1200" b="0" i="0" baseline="60000" dirty="0">
                <a:solidFill>
                  <a:srgbClr val="333333"/>
                </a:solidFill>
                <a:effectLst/>
              </a:rPr>
              <a:t>®</a:t>
            </a:r>
            <a:r>
              <a:rPr lang="en-US" sz="1800" b="0" i="0" dirty="0">
                <a:solidFill>
                  <a:srgbClr val="333333"/>
                </a:solidFill>
                <a:effectLst/>
              </a:rPr>
              <a:t> Open Pluggable Specification (OPS) for seamless integration with OPS-supported displays</a:t>
            </a:r>
            <a:endParaRPr lang="en-US" sz="1800" dirty="0">
              <a:solidFill>
                <a:srgbClr val="333333"/>
              </a:solidFill>
            </a:endParaRPr>
          </a:p>
          <a:p>
            <a:pPr marL="342900" indent="-342900" algn="l">
              <a:lnSpc>
                <a:spcPct val="100000"/>
              </a:lnSpc>
              <a:buFont typeface="Arial" panose="020B0604020202020204" pitchFamily="34" charset="0"/>
              <a:buChar char="•"/>
            </a:pPr>
            <a:r>
              <a:rPr lang="en-US" sz="1800" dirty="0">
                <a:solidFill>
                  <a:srgbClr val="393939"/>
                </a:solidFill>
              </a:rPr>
              <a:t>D</a:t>
            </a:r>
            <a:r>
              <a:rPr lang="en-US" sz="1800" b="0" i="0" dirty="0">
                <a:solidFill>
                  <a:srgbClr val="393939"/>
                </a:solidFill>
                <a:effectLst/>
              </a:rPr>
              <a:t>eliver audio and video, 4K60, 4:4:4, HDR across any size network</a:t>
            </a:r>
          </a:p>
          <a:p>
            <a:pPr marL="342900" indent="-342900" algn="l">
              <a:buFont typeface="Arial" panose="020B0604020202020204" pitchFamily="34" charset="0"/>
              <a:buChar char="•"/>
            </a:pPr>
            <a:r>
              <a:rPr lang="en-US" sz="1800" dirty="0">
                <a:solidFill>
                  <a:srgbClr val="393939"/>
                </a:solidFill>
              </a:rPr>
              <a:t>Partners</a:t>
            </a:r>
            <a:endParaRPr lang="en-US" sz="1800" b="0" i="0" dirty="0">
              <a:solidFill>
                <a:srgbClr val="333333"/>
              </a:solidFill>
              <a:effectLst/>
            </a:endParaRPr>
          </a:p>
        </p:txBody>
      </p:sp>
      <p:pic>
        <p:nvPicPr>
          <p:cNvPr id="8" name="Picture 7" descr="A picture containing drawing&#10;&#10;Description automatically generated">
            <a:extLst>
              <a:ext uri="{FF2B5EF4-FFF2-40B4-BE49-F238E27FC236}">
                <a16:creationId xmlns:a16="http://schemas.microsoft.com/office/drawing/2014/main" id="{C4D0B18C-6265-C442-94CA-DB739F7C3EB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4824" y="5628932"/>
            <a:ext cx="905547" cy="208611"/>
          </a:xfrm>
          <a:prstGeom prst="rect">
            <a:avLst/>
          </a:prstGeom>
        </p:spPr>
      </p:pic>
      <p:pic>
        <p:nvPicPr>
          <p:cNvPr id="10" name="Picture 9" descr="A close up of a sign&#10;&#10;Description automatically generated">
            <a:extLst>
              <a:ext uri="{FF2B5EF4-FFF2-40B4-BE49-F238E27FC236}">
                <a16:creationId xmlns:a16="http://schemas.microsoft.com/office/drawing/2014/main" id="{463D2D73-9343-2146-818F-1CBDE95740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4824" y="5001430"/>
            <a:ext cx="742950" cy="327579"/>
          </a:xfrm>
          <a:prstGeom prst="rect">
            <a:avLst/>
          </a:prstGeom>
        </p:spPr>
      </p:pic>
      <p:pic>
        <p:nvPicPr>
          <p:cNvPr id="12" name="Picture 11" descr="A picture containing clock, drawing&#10;&#10;Description automatically generated">
            <a:extLst>
              <a:ext uri="{FF2B5EF4-FFF2-40B4-BE49-F238E27FC236}">
                <a16:creationId xmlns:a16="http://schemas.microsoft.com/office/drawing/2014/main" id="{1E6CC527-2BB2-D04B-A778-8D4CCAFDBF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9812" y="5069045"/>
            <a:ext cx="726649" cy="192348"/>
          </a:xfrm>
          <a:prstGeom prst="rect">
            <a:avLst/>
          </a:prstGeom>
        </p:spPr>
      </p:pic>
      <p:pic>
        <p:nvPicPr>
          <p:cNvPr id="14" name="Picture 13" descr="A picture containing drawing, light&#10;&#10;Description automatically generated">
            <a:extLst>
              <a:ext uri="{FF2B5EF4-FFF2-40B4-BE49-F238E27FC236}">
                <a16:creationId xmlns:a16="http://schemas.microsoft.com/office/drawing/2014/main" id="{57154FA6-1C4D-6442-8932-1F265FDD15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67871" y="4928358"/>
            <a:ext cx="1223063" cy="473722"/>
          </a:xfrm>
          <a:prstGeom prst="rect">
            <a:avLst/>
          </a:prstGeom>
        </p:spPr>
      </p:pic>
      <p:pic>
        <p:nvPicPr>
          <p:cNvPr id="16" name="Picture 15" descr="A blurry photo of a sign&#10;&#10;Description automatically generated">
            <a:extLst>
              <a:ext uri="{FF2B5EF4-FFF2-40B4-BE49-F238E27FC236}">
                <a16:creationId xmlns:a16="http://schemas.microsoft.com/office/drawing/2014/main" id="{9C2971E4-7EF8-DD4A-92FE-AAA48D9AE9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02020" y="5595125"/>
            <a:ext cx="1393567" cy="2762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C919AAF9-B970-9C46-A702-20FDB0C6F4B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85782" y="5595125"/>
            <a:ext cx="1005152" cy="276225"/>
          </a:xfrm>
          <a:prstGeom prst="rect">
            <a:avLst/>
          </a:prstGeom>
        </p:spPr>
      </p:pic>
      <p:pic>
        <p:nvPicPr>
          <p:cNvPr id="1026" name="Picture 2">
            <a:extLst>
              <a:ext uri="{FF2B5EF4-FFF2-40B4-BE49-F238E27FC236}">
                <a16:creationId xmlns:a16="http://schemas.microsoft.com/office/drawing/2014/main" id="{4F19CA73-D442-4963-ABAB-7A4D42045A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5508" y="4957480"/>
            <a:ext cx="4561668" cy="689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822DF9-7D79-4BA0-B40E-37B59DFB7A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1" y="2245590"/>
            <a:ext cx="6019800" cy="187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131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B9EABC-F761-3741-89CF-2CE540AA89EB}"/>
              </a:ext>
            </a:extLst>
          </p:cNvPr>
          <p:cNvSpPr/>
          <p:nvPr/>
        </p:nvSpPr>
        <p:spPr>
          <a:xfrm>
            <a:off x="252248" y="6117021"/>
            <a:ext cx="4925411" cy="515007"/>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descr="A picture containing floor, indoor, wall, living&#10;&#10;Description automatically generated">
            <a:extLst>
              <a:ext uri="{FF2B5EF4-FFF2-40B4-BE49-F238E27FC236}">
                <a16:creationId xmlns:a16="http://schemas.microsoft.com/office/drawing/2014/main" id="{EC61BCD4-8878-394F-93D4-41BB375687C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1711"/>
          <a:stretch/>
        </p:blipFill>
        <p:spPr>
          <a:xfrm>
            <a:off x="5410200" y="304800"/>
            <a:ext cx="6438900" cy="4950106"/>
          </a:xfrm>
        </p:spPr>
      </p:pic>
      <p:sp>
        <p:nvSpPr>
          <p:cNvPr id="2" name="Title 1">
            <a:extLst>
              <a:ext uri="{FF2B5EF4-FFF2-40B4-BE49-F238E27FC236}">
                <a16:creationId xmlns:a16="http://schemas.microsoft.com/office/drawing/2014/main" id="{AE0CC2E5-1B5D-4DB8-AA30-52E8A68F6E0D}"/>
              </a:ext>
            </a:extLst>
          </p:cNvPr>
          <p:cNvSpPr>
            <a:spLocks noGrp="1"/>
          </p:cNvSpPr>
          <p:nvPr>
            <p:ph type="title"/>
          </p:nvPr>
        </p:nvSpPr>
        <p:spPr/>
        <p:txBody>
          <a:bodyPr/>
          <a:lstStyle/>
          <a:p>
            <a:r>
              <a:rPr lang="en-US" dirty="0"/>
              <a:t>The standards you use. </a:t>
            </a:r>
            <a:br>
              <a:rPr lang="en-US" dirty="0"/>
            </a:br>
            <a:r>
              <a:rPr lang="en-US" dirty="0"/>
              <a:t>The interoperability you want.</a:t>
            </a:r>
          </a:p>
        </p:txBody>
      </p:sp>
      <p:sp>
        <p:nvSpPr>
          <p:cNvPr id="5" name="Content Placeholder 2">
            <a:extLst>
              <a:ext uri="{FF2B5EF4-FFF2-40B4-BE49-F238E27FC236}">
                <a16:creationId xmlns:a16="http://schemas.microsoft.com/office/drawing/2014/main" id="{CFD027F6-F7C7-43B8-983C-A24B099394E5}"/>
              </a:ext>
            </a:extLst>
          </p:cNvPr>
          <p:cNvSpPr>
            <a:spLocks noGrp="1"/>
          </p:cNvSpPr>
          <p:nvPr>
            <p:ph idx="1"/>
          </p:nvPr>
        </p:nvSpPr>
        <p:spPr>
          <a:xfrm>
            <a:off x="338959" y="1548963"/>
            <a:ext cx="4838700" cy="3884885"/>
          </a:xfrm>
        </p:spPr>
        <p:txBody>
          <a:bodyPr vert="horz" lIns="0" tIns="0" rIns="0" bIns="91440" rtlCol="0" anchor="t">
            <a:normAutofit/>
          </a:bodyPr>
          <a:lstStyle/>
          <a:p>
            <a:r>
              <a:rPr lang="en-US" sz="1900" dirty="0"/>
              <a:t>Unify </a:t>
            </a:r>
            <a:r>
              <a:rPr lang="en-US" sz="1900" dirty="0" err="1"/>
              <a:t>HDBaseT</a:t>
            </a:r>
            <a:r>
              <a:rPr lang="en-US" sz="1900" dirty="0"/>
              <a:t> and AV-over-IP</a:t>
            </a:r>
          </a:p>
          <a:p>
            <a:pPr lvl="1"/>
            <a:r>
              <a:rPr lang="en-US" sz="1700" dirty="0"/>
              <a:t>The only 4K60 4:4:4 </a:t>
            </a:r>
            <a:r>
              <a:rPr lang="en-US" sz="1700" dirty="0" err="1"/>
              <a:t>HDbaseT</a:t>
            </a:r>
            <a:r>
              <a:rPr lang="en-US" sz="1700" dirty="0"/>
              <a:t> to AV-over-IP solution on the market:</a:t>
            </a:r>
          </a:p>
          <a:p>
            <a:pPr lvl="2"/>
            <a:r>
              <a:rPr lang="en-US" sz="1500" dirty="0"/>
              <a:t>Endpoint that bridges DM and </a:t>
            </a:r>
            <a:r>
              <a:rPr lang="en-US" sz="1500" dirty="0" err="1"/>
              <a:t>HDBaseT</a:t>
            </a:r>
            <a:r>
              <a:rPr lang="en-US" sz="1500" dirty="0"/>
              <a:t> outputs to a </a:t>
            </a:r>
            <a:br>
              <a:rPr lang="en-US" sz="1500" dirty="0"/>
            </a:br>
            <a:r>
              <a:rPr lang="en-US" sz="1500" dirty="0"/>
              <a:t>DM NVX network</a:t>
            </a:r>
          </a:p>
          <a:p>
            <a:pPr lvl="3"/>
            <a:r>
              <a:rPr lang="en-US" sz="1200" dirty="0"/>
              <a:t>Fully interoperable with current DM NVX ecosystem</a:t>
            </a:r>
          </a:p>
          <a:p>
            <a:pPr lvl="3"/>
            <a:r>
              <a:rPr lang="en-US" sz="1200" dirty="0"/>
              <a:t>Native integration of Crestron DM, DMPS, and DM Lite</a:t>
            </a:r>
            <a:r>
              <a:rPr lang="en-US" sz="1200" baseline="30000" dirty="0"/>
              <a:t>®</a:t>
            </a:r>
            <a:r>
              <a:rPr lang="en-US" sz="1200" dirty="0"/>
              <a:t> systems with DM NVX</a:t>
            </a:r>
          </a:p>
          <a:p>
            <a:pPr lvl="2"/>
            <a:r>
              <a:rPr lang="en-US" sz="1400" dirty="0"/>
              <a:t>Offers ability to utilize 1-gang wall plate </a:t>
            </a:r>
          </a:p>
          <a:p>
            <a:pPr lvl="3"/>
            <a:r>
              <a:rPr lang="en-US" sz="1200" dirty="0"/>
              <a:t>4K60 4:4:4 support when pairing with a DM-TX-4KZ-100-C-1G</a:t>
            </a:r>
          </a:p>
          <a:p>
            <a:pPr lvl="3"/>
            <a:r>
              <a:rPr lang="en-US" sz="1200" dirty="0"/>
              <a:t>4K60 4:2:0 when pairing with a HD-TX-101-C-1G-E</a:t>
            </a:r>
          </a:p>
          <a:p>
            <a:pPr lvl="2"/>
            <a:r>
              <a:rPr lang="en-US" sz="1400" dirty="0"/>
              <a:t>Native support for audio-over-IP to integrate with DM NVX and 3rd party systems</a:t>
            </a:r>
          </a:p>
        </p:txBody>
      </p:sp>
      <p:pic>
        <p:nvPicPr>
          <p:cNvPr id="7" name="Picture 6" descr="Graphical user interface, text&#10;&#10;Description automatically generated">
            <a:extLst>
              <a:ext uri="{FF2B5EF4-FFF2-40B4-BE49-F238E27FC236}">
                <a16:creationId xmlns:a16="http://schemas.microsoft.com/office/drawing/2014/main" id="{284C3151-30DA-6D4A-A5C5-E45E05EA30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8959" y="5433848"/>
            <a:ext cx="9464798" cy="1254293"/>
          </a:xfrm>
          <a:prstGeom prst="rect">
            <a:avLst/>
          </a:prstGeom>
        </p:spPr>
      </p:pic>
    </p:spTree>
    <p:extLst>
      <p:ext uri="{BB962C8B-B14F-4D97-AF65-F5344CB8AC3E}">
        <p14:creationId xmlns:p14="http://schemas.microsoft.com/office/powerpoint/2010/main" val="33152463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C3FB0-F48B-9B4B-AAAB-0DDCC9D4EC89}"/>
              </a:ext>
            </a:extLst>
          </p:cNvPr>
          <p:cNvSpPr>
            <a:spLocks noGrp="1"/>
          </p:cNvSpPr>
          <p:nvPr>
            <p:ph type="title"/>
          </p:nvPr>
        </p:nvSpPr>
        <p:spPr/>
        <p:txBody>
          <a:bodyPr/>
          <a:lstStyle/>
          <a:p>
            <a:r>
              <a:rPr lang="en-US" dirty="0"/>
              <a:t>Every network secured</a:t>
            </a:r>
          </a:p>
        </p:txBody>
      </p:sp>
      <p:sp>
        <p:nvSpPr>
          <p:cNvPr id="4" name="Content Placeholder 3">
            <a:extLst>
              <a:ext uri="{FF2B5EF4-FFF2-40B4-BE49-F238E27FC236}">
                <a16:creationId xmlns:a16="http://schemas.microsoft.com/office/drawing/2014/main" id="{C840C96A-E39A-DA49-89EE-8DBE6DD70059}"/>
              </a:ext>
            </a:extLst>
          </p:cNvPr>
          <p:cNvSpPr>
            <a:spLocks noGrp="1"/>
          </p:cNvSpPr>
          <p:nvPr>
            <p:ph idx="1"/>
          </p:nvPr>
        </p:nvSpPr>
        <p:spPr>
          <a:xfrm>
            <a:off x="342900" y="1335505"/>
            <a:ext cx="6438900" cy="4836696"/>
          </a:xfrm>
        </p:spPr>
        <p:txBody>
          <a:bodyPr>
            <a:normAutofit/>
          </a:bodyPr>
          <a:lstStyle/>
          <a:p>
            <a:pPr marL="182880" lvl="2" indent="0">
              <a:buNone/>
            </a:pPr>
            <a:endParaRPr lang="en-US" dirty="0"/>
          </a:p>
          <a:p>
            <a:pPr lvl="2">
              <a:lnSpc>
                <a:spcPct val="100000"/>
              </a:lnSpc>
            </a:pPr>
            <a:r>
              <a:rPr lang="en-US" dirty="0"/>
              <a:t>AES Encryption: Ensures secure audio and video transmission</a:t>
            </a:r>
          </a:p>
          <a:p>
            <a:pPr lvl="2">
              <a:lnSpc>
                <a:spcPct val="100000"/>
              </a:lnSpc>
            </a:pPr>
            <a:r>
              <a:rPr lang="en-US" dirty="0"/>
              <a:t>802.1x Authentication: Ensures that every device on the network is explicitly authorized</a:t>
            </a:r>
          </a:p>
          <a:p>
            <a:pPr lvl="2">
              <a:lnSpc>
                <a:spcPct val="100000"/>
              </a:lnSpc>
            </a:pPr>
            <a:r>
              <a:rPr lang="en-US" dirty="0"/>
              <a:t>Active Directory</a:t>
            </a:r>
            <a:r>
              <a:rPr lang="en-US" sz="1400" baseline="30000" dirty="0"/>
              <a:t>®</a:t>
            </a:r>
            <a:r>
              <a:rPr lang="en-US" dirty="0"/>
              <a:t>: Centralized credential management </a:t>
            </a:r>
          </a:p>
          <a:p>
            <a:pPr lvl="2">
              <a:lnSpc>
                <a:spcPct val="100000"/>
              </a:lnSpc>
            </a:pPr>
            <a:r>
              <a:rPr lang="en-US" dirty="0"/>
              <a:t>PKI Authentication: Authenticates specific devices and enables secure key exchanges </a:t>
            </a:r>
          </a:p>
          <a:p>
            <a:pPr lvl="2">
              <a:lnSpc>
                <a:spcPct val="100000"/>
              </a:lnSpc>
            </a:pPr>
            <a:r>
              <a:rPr lang="en-US" dirty="0"/>
              <a:t>SSH Network Protocol: Encrypts and protects command line communications</a:t>
            </a:r>
          </a:p>
        </p:txBody>
      </p:sp>
      <p:pic>
        <p:nvPicPr>
          <p:cNvPr id="5" name="Content Placeholder 10">
            <a:extLst>
              <a:ext uri="{FF2B5EF4-FFF2-40B4-BE49-F238E27FC236}">
                <a16:creationId xmlns:a16="http://schemas.microsoft.com/office/drawing/2014/main" id="{D181B673-F33E-3247-8E7B-F98103BC9C0F}"/>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7010400" y="304800"/>
            <a:ext cx="4838700" cy="5867400"/>
          </a:xfrm>
          <a:prstGeom prst="rect">
            <a:avLst/>
          </a:prstGeom>
        </p:spPr>
      </p:pic>
    </p:spTree>
    <p:extLst>
      <p:ext uri="{BB962C8B-B14F-4D97-AF65-F5344CB8AC3E}">
        <p14:creationId xmlns:p14="http://schemas.microsoft.com/office/powerpoint/2010/main" val="11054914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C3FB0-F48B-9B4B-AAAB-0DDCC9D4EC89}"/>
              </a:ext>
            </a:extLst>
          </p:cNvPr>
          <p:cNvSpPr>
            <a:spLocks noGrp="1"/>
          </p:cNvSpPr>
          <p:nvPr>
            <p:ph type="title"/>
          </p:nvPr>
        </p:nvSpPr>
        <p:spPr/>
        <p:txBody>
          <a:bodyPr/>
          <a:lstStyle/>
          <a:p>
            <a:r>
              <a:rPr lang="en-US" dirty="0"/>
              <a:t>Every network secured</a:t>
            </a:r>
          </a:p>
        </p:txBody>
      </p:sp>
      <p:sp>
        <p:nvSpPr>
          <p:cNvPr id="4" name="Content Placeholder 3">
            <a:extLst>
              <a:ext uri="{FF2B5EF4-FFF2-40B4-BE49-F238E27FC236}">
                <a16:creationId xmlns:a16="http://schemas.microsoft.com/office/drawing/2014/main" id="{C840C96A-E39A-DA49-89EE-8DBE6DD70059}"/>
              </a:ext>
            </a:extLst>
          </p:cNvPr>
          <p:cNvSpPr>
            <a:spLocks noGrp="1"/>
          </p:cNvSpPr>
          <p:nvPr>
            <p:ph idx="1"/>
          </p:nvPr>
        </p:nvSpPr>
        <p:spPr/>
        <p:txBody>
          <a:bodyPr>
            <a:normAutofit/>
          </a:bodyPr>
          <a:lstStyle/>
          <a:p>
            <a:pPr lvl="2"/>
            <a:endParaRPr lang="en-US" dirty="0"/>
          </a:p>
          <a:p>
            <a:pPr lvl="2">
              <a:lnSpc>
                <a:spcPct val="100000"/>
              </a:lnSpc>
            </a:pPr>
            <a:r>
              <a:rPr lang="en-US" dirty="0"/>
              <a:t>HTTPS: Encrypts the data sent between your web browser and the DM NVX web configuration interface</a:t>
            </a:r>
          </a:p>
          <a:p>
            <a:pPr lvl="2">
              <a:lnSpc>
                <a:spcPct val="100000"/>
              </a:lnSpc>
            </a:pPr>
            <a:r>
              <a:rPr lang="en-US" dirty="0"/>
              <a:t>Secure CIP: Ensures secured communications between Crestron control systems and DM NVX devices</a:t>
            </a:r>
          </a:p>
          <a:p>
            <a:pPr lvl="2">
              <a:lnSpc>
                <a:spcPct val="100000"/>
              </a:lnSpc>
            </a:pPr>
            <a:r>
              <a:rPr lang="en-US" dirty="0"/>
              <a:t>SFTP: Secure File Transfer Protocol</a:t>
            </a:r>
          </a:p>
          <a:p>
            <a:pPr lvl="2">
              <a:lnSpc>
                <a:spcPct val="100000"/>
              </a:lnSpc>
            </a:pPr>
            <a:r>
              <a:rPr lang="en-US" dirty="0"/>
              <a:t>TLS: End-to-end communications security over networks</a:t>
            </a:r>
          </a:p>
        </p:txBody>
      </p:sp>
      <p:pic>
        <p:nvPicPr>
          <p:cNvPr id="5" name="Content Placeholder 10">
            <a:extLst>
              <a:ext uri="{FF2B5EF4-FFF2-40B4-BE49-F238E27FC236}">
                <a16:creationId xmlns:a16="http://schemas.microsoft.com/office/drawing/2014/main" id="{D181B673-F33E-3247-8E7B-F98103BC9C0F}"/>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7010400" y="304800"/>
            <a:ext cx="4838700" cy="5867400"/>
          </a:xfrm>
          <a:prstGeom prst="rect">
            <a:avLst/>
          </a:prstGeom>
        </p:spPr>
      </p:pic>
    </p:spTree>
    <p:extLst>
      <p:ext uri="{BB962C8B-B14F-4D97-AF65-F5344CB8AC3E}">
        <p14:creationId xmlns:p14="http://schemas.microsoft.com/office/powerpoint/2010/main" val="29383920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539B6B-FD71-0046-834C-D2112ECD0E06}"/>
              </a:ext>
            </a:extLst>
          </p:cNvPr>
          <p:cNvSpPr/>
          <p:nvPr/>
        </p:nvSpPr>
        <p:spPr>
          <a:xfrm>
            <a:off x="342898" y="6158487"/>
            <a:ext cx="11506199" cy="714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52823B-C567-D149-9E75-A7A4EF140717}"/>
              </a:ext>
            </a:extLst>
          </p:cNvPr>
          <p:cNvSpPr>
            <a:spLocks noGrp="1"/>
          </p:cNvSpPr>
          <p:nvPr>
            <p:ph type="title"/>
          </p:nvPr>
        </p:nvSpPr>
        <p:spPr>
          <a:xfrm>
            <a:off x="342900" y="304800"/>
            <a:ext cx="11506200" cy="838199"/>
          </a:xfrm>
        </p:spPr>
        <p:txBody>
          <a:bodyPr>
            <a:normAutofit/>
          </a:bodyPr>
          <a:lstStyle/>
          <a:p>
            <a:r>
              <a:rPr lang="en-US" dirty="0"/>
              <a:t>Every option. Every need met. Every expectation exceeded.</a:t>
            </a:r>
          </a:p>
        </p:txBody>
      </p:sp>
      <p:sp>
        <p:nvSpPr>
          <p:cNvPr id="4" name="Content Placeholder 3">
            <a:extLst>
              <a:ext uri="{FF2B5EF4-FFF2-40B4-BE49-F238E27FC236}">
                <a16:creationId xmlns:a16="http://schemas.microsoft.com/office/drawing/2014/main" id="{C4274EA8-147A-6A4D-AFEC-9972F0E453FA}"/>
              </a:ext>
            </a:extLst>
          </p:cNvPr>
          <p:cNvSpPr>
            <a:spLocks noGrp="1"/>
          </p:cNvSpPr>
          <p:nvPr>
            <p:ph idx="1"/>
          </p:nvPr>
        </p:nvSpPr>
        <p:spPr>
          <a:xfrm>
            <a:off x="342900" y="1485900"/>
            <a:ext cx="11506200" cy="1461837"/>
          </a:xfrm>
        </p:spPr>
        <p:txBody>
          <a:bodyPr>
            <a:normAutofit/>
          </a:bodyPr>
          <a:lstStyle/>
          <a:p>
            <a:pPr lvl="2"/>
            <a:r>
              <a:rPr lang="en-US" dirty="0"/>
              <a:t>Ecosystem of products work as one</a:t>
            </a:r>
          </a:p>
          <a:p>
            <a:pPr lvl="2"/>
            <a:r>
              <a:rPr lang="en-US" dirty="0"/>
              <a:t>Choose the features you need without sacrificing performance or interoperability</a:t>
            </a:r>
          </a:p>
          <a:p>
            <a:pPr lvl="2"/>
            <a:r>
              <a:rPr lang="en-US" dirty="0"/>
              <a:t>Everything you need, nothing you don’t</a:t>
            </a:r>
          </a:p>
          <a:p>
            <a:endParaRPr lang="en-US" dirty="0"/>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353882B2-13DE-854C-A8EE-D6E1D2F186CD}"/>
              </a:ext>
            </a:extLst>
          </p:cNvPr>
          <p:cNvPicPr>
            <a:picLocks noChangeAspect="1"/>
          </p:cNvPicPr>
          <p:nvPr/>
        </p:nvPicPr>
        <p:blipFill>
          <a:blip r:embed="rId2"/>
          <a:stretch>
            <a:fillRect/>
          </a:stretch>
        </p:blipFill>
        <p:spPr>
          <a:xfrm>
            <a:off x="342899" y="2947737"/>
            <a:ext cx="11506199" cy="1662007"/>
          </a:xfrm>
          <a:prstGeom prst="rect">
            <a:avLst/>
          </a:prstGeom>
        </p:spPr>
      </p:pic>
      <p:sp>
        <p:nvSpPr>
          <p:cNvPr id="11" name="TextBox 10">
            <a:extLst>
              <a:ext uri="{FF2B5EF4-FFF2-40B4-BE49-F238E27FC236}">
                <a16:creationId xmlns:a16="http://schemas.microsoft.com/office/drawing/2014/main" id="{C5BC68B7-6C9C-854E-8209-D20AEB4F4720}"/>
              </a:ext>
            </a:extLst>
          </p:cNvPr>
          <p:cNvSpPr txBox="1"/>
          <p:nvPr/>
        </p:nvSpPr>
        <p:spPr>
          <a:xfrm>
            <a:off x="342899" y="4681159"/>
            <a:ext cx="1537252" cy="1200329"/>
          </a:xfrm>
          <a:prstGeom prst="rect">
            <a:avLst/>
          </a:prstGeom>
          <a:noFill/>
        </p:spPr>
        <p:txBody>
          <a:bodyPr wrap="square" rtlCol="0">
            <a:spAutoFit/>
          </a:bodyPr>
          <a:lstStyle/>
          <a:p>
            <a:r>
              <a:rPr lang="en-US" sz="900" dirty="0"/>
              <a:t>4K60, 4:4:4</a:t>
            </a:r>
          </a:p>
          <a:p>
            <a:r>
              <a:rPr lang="en-US" sz="900" dirty="0"/>
              <a:t>HDR</a:t>
            </a:r>
          </a:p>
          <a:p>
            <a:r>
              <a:rPr lang="en-US" sz="900" dirty="0"/>
              <a:t>PoE+</a:t>
            </a:r>
          </a:p>
          <a:p>
            <a:r>
              <a:rPr lang="en-US" sz="900" dirty="0"/>
              <a:t>1 HDMI output</a:t>
            </a:r>
          </a:p>
          <a:p>
            <a:r>
              <a:rPr lang="en-US" sz="900" dirty="0"/>
              <a:t>Full surround Audio</a:t>
            </a:r>
          </a:p>
          <a:p>
            <a:r>
              <a:rPr lang="en-US" sz="900" dirty="0"/>
              <a:t>No breakaway audio</a:t>
            </a:r>
          </a:p>
          <a:p>
            <a:r>
              <a:rPr lang="en-US" sz="900" dirty="0"/>
              <a:t>RS232, IR (endpoint only)</a:t>
            </a:r>
          </a:p>
          <a:p>
            <a:r>
              <a:rPr lang="en-US" sz="900" dirty="0"/>
              <a:t>CEC</a:t>
            </a:r>
          </a:p>
        </p:txBody>
      </p:sp>
      <p:sp>
        <p:nvSpPr>
          <p:cNvPr id="15" name="TextBox 14">
            <a:extLst>
              <a:ext uri="{FF2B5EF4-FFF2-40B4-BE49-F238E27FC236}">
                <a16:creationId xmlns:a16="http://schemas.microsoft.com/office/drawing/2014/main" id="{98B970B8-48D0-E541-BFCA-742C8646F2F1}"/>
              </a:ext>
            </a:extLst>
          </p:cNvPr>
          <p:cNvSpPr txBox="1"/>
          <p:nvPr/>
        </p:nvSpPr>
        <p:spPr>
          <a:xfrm>
            <a:off x="6134099" y="4681159"/>
            <a:ext cx="1537252" cy="1200329"/>
          </a:xfrm>
          <a:prstGeom prst="rect">
            <a:avLst/>
          </a:prstGeom>
          <a:noFill/>
        </p:spPr>
        <p:txBody>
          <a:bodyPr wrap="square" rtlCol="0">
            <a:spAutoFit/>
          </a:bodyPr>
          <a:lstStyle/>
          <a:p>
            <a:r>
              <a:rPr lang="en-US" sz="900" dirty="0"/>
              <a:t>4K60, 4:4:4</a:t>
            </a:r>
          </a:p>
          <a:p>
            <a:r>
              <a:rPr lang="en-US" sz="900" dirty="0"/>
              <a:t>HDR</a:t>
            </a:r>
          </a:p>
          <a:p>
            <a:r>
              <a:rPr lang="en-US" sz="900" dirty="0"/>
              <a:t>PoE+ (endpoint only)</a:t>
            </a:r>
          </a:p>
          <a:p>
            <a:r>
              <a:rPr lang="en-US" sz="900" dirty="0"/>
              <a:t>1 HDMI</a:t>
            </a:r>
            <a:r>
              <a:rPr lang="en-US" sz="900" baseline="30000" dirty="0"/>
              <a:t>®</a:t>
            </a:r>
            <a:r>
              <a:rPr lang="en-US" sz="900" dirty="0"/>
              <a:t> input (E30)</a:t>
            </a:r>
          </a:p>
          <a:p>
            <a:r>
              <a:rPr lang="en-US" sz="900" dirty="0"/>
              <a:t>1 HDMI output (D30)</a:t>
            </a:r>
          </a:p>
          <a:p>
            <a:r>
              <a:rPr lang="en-US" sz="900" dirty="0"/>
              <a:t>Full surround audio</a:t>
            </a:r>
          </a:p>
          <a:p>
            <a:r>
              <a:rPr lang="en-US" sz="900" dirty="0"/>
              <a:t>RS232, IR (endpoint only)</a:t>
            </a:r>
          </a:p>
          <a:p>
            <a:r>
              <a:rPr lang="en-US" sz="900" dirty="0"/>
              <a:t>CEC</a:t>
            </a:r>
          </a:p>
        </p:txBody>
      </p:sp>
      <p:sp>
        <p:nvSpPr>
          <p:cNvPr id="16" name="TextBox 15">
            <a:extLst>
              <a:ext uri="{FF2B5EF4-FFF2-40B4-BE49-F238E27FC236}">
                <a16:creationId xmlns:a16="http://schemas.microsoft.com/office/drawing/2014/main" id="{B961F2A9-5326-594C-A7A4-E2E54B834B9B}"/>
              </a:ext>
            </a:extLst>
          </p:cNvPr>
          <p:cNvSpPr txBox="1"/>
          <p:nvPr/>
        </p:nvSpPr>
        <p:spPr>
          <a:xfrm>
            <a:off x="2436742" y="4681159"/>
            <a:ext cx="1537252" cy="1477328"/>
          </a:xfrm>
          <a:prstGeom prst="rect">
            <a:avLst/>
          </a:prstGeom>
          <a:noFill/>
        </p:spPr>
        <p:txBody>
          <a:bodyPr wrap="square" rtlCol="0">
            <a:spAutoFit/>
          </a:bodyPr>
          <a:lstStyle/>
          <a:p>
            <a:r>
              <a:rPr lang="en-US" sz="900" dirty="0"/>
              <a:t>4K60, 4:4:4 </a:t>
            </a:r>
          </a:p>
          <a:p>
            <a:r>
              <a:rPr lang="en-US" sz="900" dirty="0"/>
              <a:t>HDR+ and Dolby Vision </a:t>
            </a:r>
          </a:p>
          <a:p>
            <a:r>
              <a:rPr lang="en-US" sz="900" dirty="0"/>
              <a:t>PoE+</a:t>
            </a:r>
          </a:p>
          <a:p>
            <a:r>
              <a:rPr lang="en-US" sz="900" dirty="0"/>
              <a:t>1 HDMI input</a:t>
            </a:r>
          </a:p>
          <a:p>
            <a:r>
              <a:rPr lang="en-US" sz="900" dirty="0"/>
              <a:t>1 HDMI output w/ 4K60 4:4:4 scaler</a:t>
            </a:r>
          </a:p>
          <a:p>
            <a:r>
              <a:rPr lang="en-US" sz="900" dirty="0"/>
              <a:t>2 USB-A for HID</a:t>
            </a:r>
          </a:p>
          <a:p>
            <a:r>
              <a:rPr lang="en-US" sz="900" dirty="0"/>
              <a:t>USB-2.0 Separation</a:t>
            </a:r>
          </a:p>
          <a:p>
            <a:r>
              <a:rPr lang="en-US" sz="900" dirty="0"/>
              <a:t>USB 2.0 and KVM routing</a:t>
            </a:r>
          </a:p>
          <a:p>
            <a:r>
              <a:rPr lang="en-US" sz="900" dirty="0"/>
              <a:t>CEC</a:t>
            </a:r>
          </a:p>
        </p:txBody>
      </p:sp>
      <p:sp>
        <p:nvSpPr>
          <p:cNvPr id="17" name="TextBox 16">
            <a:extLst>
              <a:ext uri="{FF2B5EF4-FFF2-40B4-BE49-F238E27FC236}">
                <a16:creationId xmlns:a16="http://schemas.microsoft.com/office/drawing/2014/main" id="{FA50622D-0284-4145-B61E-C2B73D510940}"/>
              </a:ext>
            </a:extLst>
          </p:cNvPr>
          <p:cNvSpPr txBox="1"/>
          <p:nvPr/>
        </p:nvSpPr>
        <p:spPr>
          <a:xfrm>
            <a:off x="4292046" y="4681159"/>
            <a:ext cx="1803954" cy="1892826"/>
          </a:xfrm>
          <a:prstGeom prst="rect">
            <a:avLst/>
          </a:prstGeom>
          <a:noFill/>
        </p:spPr>
        <p:txBody>
          <a:bodyPr wrap="square" rtlCol="0">
            <a:spAutoFit/>
          </a:bodyPr>
          <a:lstStyle/>
          <a:p>
            <a:r>
              <a:rPr lang="en-US" sz="900" dirty="0"/>
              <a:t>4K60, 4:4:4, HDR+ and </a:t>
            </a:r>
            <a:br>
              <a:rPr lang="en-US" sz="900" dirty="0"/>
            </a:br>
            <a:r>
              <a:rPr lang="en-US" sz="900" dirty="0"/>
              <a:t>Dolby Vision, PoE+</a:t>
            </a:r>
          </a:p>
          <a:p>
            <a:r>
              <a:rPr lang="en-US" sz="900" dirty="0"/>
              <a:t>1 HDMI input, 1 HDMI output </a:t>
            </a:r>
            <a:br>
              <a:rPr lang="en-US" sz="900" dirty="0"/>
            </a:br>
            <a:r>
              <a:rPr lang="en-US" sz="900" dirty="0"/>
              <a:t>w/ 4K60 4:4:4 scaler</a:t>
            </a:r>
          </a:p>
          <a:p>
            <a:r>
              <a:rPr lang="en-US" sz="900" dirty="0"/>
              <a:t>Full surround Audio</a:t>
            </a:r>
          </a:p>
          <a:p>
            <a:r>
              <a:rPr lang="en-US" sz="900" dirty="0"/>
              <a:t>Breakaway audio, </a:t>
            </a:r>
          </a:p>
          <a:p>
            <a:r>
              <a:rPr lang="en-US" sz="900" dirty="0"/>
              <a:t>Built in DSP for Downmix</a:t>
            </a:r>
          </a:p>
          <a:p>
            <a:r>
              <a:rPr lang="en-US" sz="900" dirty="0"/>
              <a:t>Dante Support</a:t>
            </a:r>
          </a:p>
          <a:p>
            <a:r>
              <a:rPr lang="en-US" sz="900" dirty="0"/>
              <a:t>2 USB-A for HID</a:t>
            </a:r>
          </a:p>
          <a:p>
            <a:r>
              <a:rPr lang="en-US" sz="900" dirty="0"/>
              <a:t>USB-2.0 Separation</a:t>
            </a:r>
          </a:p>
          <a:p>
            <a:r>
              <a:rPr lang="en-US" sz="900" dirty="0"/>
              <a:t>USB 2.0 and KVM routing</a:t>
            </a:r>
          </a:p>
          <a:p>
            <a:r>
              <a:rPr lang="en-US" sz="900" dirty="0"/>
              <a:t>RS232, IR (endpoint only)</a:t>
            </a:r>
          </a:p>
          <a:p>
            <a:r>
              <a:rPr lang="en-US" sz="900" dirty="0"/>
              <a:t>CEC</a:t>
            </a:r>
          </a:p>
        </p:txBody>
      </p:sp>
      <p:sp>
        <p:nvSpPr>
          <p:cNvPr id="18" name="TextBox 17">
            <a:extLst>
              <a:ext uri="{FF2B5EF4-FFF2-40B4-BE49-F238E27FC236}">
                <a16:creationId xmlns:a16="http://schemas.microsoft.com/office/drawing/2014/main" id="{7856F83B-76AA-C545-83C8-87C6FEEC7DE7}"/>
              </a:ext>
            </a:extLst>
          </p:cNvPr>
          <p:cNvSpPr txBox="1"/>
          <p:nvPr/>
        </p:nvSpPr>
        <p:spPr>
          <a:xfrm>
            <a:off x="7962899" y="4681159"/>
            <a:ext cx="1537252" cy="646331"/>
          </a:xfrm>
          <a:prstGeom prst="rect">
            <a:avLst/>
          </a:prstGeom>
          <a:noFill/>
        </p:spPr>
        <p:txBody>
          <a:bodyPr wrap="square" rtlCol="0">
            <a:spAutoFit/>
          </a:bodyPr>
          <a:lstStyle/>
          <a:p>
            <a:r>
              <a:rPr lang="en-US" sz="900" dirty="0"/>
              <a:t>Now, easily deploy 1-gang wall plate solutions and bridge </a:t>
            </a:r>
            <a:r>
              <a:rPr lang="en-US" sz="900" dirty="0" err="1"/>
              <a:t>HDBaseT</a:t>
            </a:r>
            <a:r>
              <a:rPr lang="en-US" sz="900" dirty="0"/>
              <a:t> systems with AV-over-IP.</a:t>
            </a:r>
          </a:p>
        </p:txBody>
      </p:sp>
      <p:sp>
        <p:nvSpPr>
          <p:cNvPr id="19" name="TextBox 18">
            <a:extLst>
              <a:ext uri="{FF2B5EF4-FFF2-40B4-BE49-F238E27FC236}">
                <a16:creationId xmlns:a16="http://schemas.microsoft.com/office/drawing/2014/main" id="{E6B2A247-CEC8-6C40-898A-D15B77FDA9CB}"/>
              </a:ext>
            </a:extLst>
          </p:cNvPr>
          <p:cNvSpPr txBox="1"/>
          <p:nvPr/>
        </p:nvSpPr>
        <p:spPr>
          <a:xfrm>
            <a:off x="9831456" y="4681159"/>
            <a:ext cx="1537252" cy="1061829"/>
          </a:xfrm>
          <a:prstGeom prst="rect">
            <a:avLst/>
          </a:prstGeom>
          <a:noFill/>
        </p:spPr>
        <p:txBody>
          <a:bodyPr wrap="square" rtlCol="0">
            <a:spAutoFit/>
          </a:bodyPr>
          <a:lstStyle/>
          <a:p>
            <a:r>
              <a:rPr lang="en-US" sz="900" dirty="0"/>
              <a:t>4K60 4:4:4</a:t>
            </a:r>
          </a:p>
          <a:p>
            <a:r>
              <a:rPr lang="en-US" sz="900" dirty="0"/>
              <a:t>HDR Network AV OPS Decoder</a:t>
            </a:r>
          </a:p>
          <a:p>
            <a:r>
              <a:rPr lang="en-US" sz="900" dirty="0"/>
              <a:t>OPS (Open Pluggable Specification) Support</a:t>
            </a:r>
          </a:p>
          <a:p>
            <a:r>
              <a:rPr lang="en-US" sz="900" dirty="0"/>
              <a:t>USB 2.0 Routing</a:t>
            </a:r>
          </a:p>
          <a:p>
            <a:r>
              <a:rPr lang="en-US" sz="900" dirty="0"/>
              <a:t>CEC</a:t>
            </a:r>
          </a:p>
        </p:txBody>
      </p:sp>
    </p:spTree>
    <p:extLst>
      <p:ext uri="{BB962C8B-B14F-4D97-AF65-F5344CB8AC3E}">
        <p14:creationId xmlns:p14="http://schemas.microsoft.com/office/powerpoint/2010/main" val="18808598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computer&#10;&#10;Description automatically generated">
            <a:extLst>
              <a:ext uri="{FF2B5EF4-FFF2-40B4-BE49-F238E27FC236}">
                <a16:creationId xmlns:a16="http://schemas.microsoft.com/office/drawing/2014/main" id="{04B75F5C-31FB-3843-8343-360BBA5056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4767" y="2710146"/>
            <a:ext cx="6437233" cy="3573612"/>
          </a:xfrm>
          <a:prstGeom prst="rect">
            <a:avLst/>
          </a:prstGeom>
        </p:spPr>
      </p:pic>
      <p:sp>
        <p:nvSpPr>
          <p:cNvPr id="3" name="Title 2">
            <a:extLst>
              <a:ext uri="{FF2B5EF4-FFF2-40B4-BE49-F238E27FC236}">
                <a16:creationId xmlns:a16="http://schemas.microsoft.com/office/drawing/2014/main" id="{C552823B-C567-D149-9E75-A7A4EF140717}"/>
              </a:ext>
            </a:extLst>
          </p:cNvPr>
          <p:cNvSpPr>
            <a:spLocks noGrp="1"/>
          </p:cNvSpPr>
          <p:nvPr>
            <p:ph type="title"/>
          </p:nvPr>
        </p:nvSpPr>
        <p:spPr/>
        <p:txBody>
          <a:bodyPr>
            <a:normAutofit/>
          </a:bodyPr>
          <a:lstStyle/>
          <a:p>
            <a:r>
              <a:rPr lang="en-US" dirty="0"/>
              <a:t>Every option. Every need met. Every expectation exceeded.</a:t>
            </a:r>
          </a:p>
        </p:txBody>
      </p:sp>
      <p:pic>
        <p:nvPicPr>
          <p:cNvPr id="6" name="Content Placeholder 5" descr="A picture containing calendar&#10;&#10;Description automatically generated">
            <a:extLst>
              <a:ext uri="{FF2B5EF4-FFF2-40B4-BE49-F238E27FC236}">
                <a16:creationId xmlns:a16="http://schemas.microsoft.com/office/drawing/2014/main" id="{6754EA86-14CA-6546-ADDF-B856C03E6556}"/>
              </a:ext>
            </a:extLst>
          </p:cNvPr>
          <p:cNvPicPr>
            <a:picLocks noGrp="1" noChangeAspect="1"/>
          </p:cNvPicPr>
          <p:nvPr>
            <p:ph idx="1"/>
          </p:nvPr>
        </p:nvPicPr>
        <p:blipFill>
          <a:blip r:embed="rId4"/>
          <a:stretch>
            <a:fillRect/>
          </a:stretch>
        </p:blipFill>
        <p:spPr>
          <a:xfrm>
            <a:off x="1346913" y="1444483"/>
            <a:ext cx="5396349" cy="4755596"/>
          </a:xfrm>
        </p:spPr>
      </p:pic>
    </p:spTree>
    <p:extLst>
      <p:ext uri="{BB962C8B-B14F-4D97-AF65-F5344CB8AC3E}">
        <p14:creationId xmlns:p14="http://schemas.microsoft.com/office/powerpoint/2010/main" val="22914458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3E12-9145-AD4B-9D0A-47210B458B97}"/>
              </a:ext>
            </a:extLst>
          </p:cNvPr>
          <p:cNvSpPr>
            <a:spLocks noGrp="1"/>
          </p:cNvSpPr>
          <p:nvPr>
            <p:ph type="title"/>
          </p:nvPr>
        </p:nvSpPr>
        <p:spPr/>
        <p:txBody>
          <a:bodyPr>
            <a:normAutofit/>
          </a:bodyPr>
          <a:lstStyle/>
          <a:p>
            <a:pPr>
              <a:lnSpc>
                <a:spcPts val="3200"/>
              </a:lnSpc>
            </a:pPr>
            <a:r>
              <a:rPr lang="en-US" sz="2400" dirty="0"/>
              <a:t>Content drives everything we do – at work, at school, and at play. Distributing it is what DM NVX</a:t>
            </a:r>
            <a:r>
              <a:rPr lang="en-US" sz="1200" baseline="100000" dirty="0"/>
              <a:t>®</a:t>
            </a:r>
            <a:r>
              <a:rPr lang="en-US" sz="2400" dirty="0"/>
              <a:t> AV-over-IP technology does for every type of organization – flawlessly and securely.</a:t>
            </a:r>
          </a:p>
        </p:txBody>
      </p:sp>
    </p:spTree>
    <p:extLst>
      <p:ext uri="{BB962C8B-B14F-4D97-AF65-F5344CB8AC3E}">
        <p14:creationId xmlns:p14="http://schemas.microsoft.com/office/powerpoint/2010/main" val="24056327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itting at a table in front of a computer&#10;&#10;Description automatically generated">
            <a:extLst>
              <a:ext uri="{FF2B5EF4-FFF2-40B4-BE49-F238E27FC236}">
                <a16:creationId xmlns:a16="http://schemas.microsoft.com/office/drawing/2014/main" id="{46F2137B-A6D6-DF4B-BC9F-3B2ECAAD3AF5}"/>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5613800" y="490330"/>
            <a:ext cx="6235299" cy="5681870"/>
          </a:xfrm>
        </p:spPr>
      </p:pic>
      <p:sp>
        <p:nvSpPr>
          <p:cNvPr id="4" name="Title 3">
            <a:extLst>
              <a:ext uri="{FF2B5EF4-FFF2-40B4-BE49-F238E27FC236}">
                <a16:creationId xmlns:a16="http://schemas.microsoft.com/office/drawing/2014/main" id="{2A89BBB1-FE73-0F43-A3D4-1FA5D56BBE45}"/>
              </a:ext>
            </a:extLst>
          </p:cNvPr>
          <p:cNvSpPr>
            <a:spLocks noGrp="1"/>
          </p:cNvSpPr>
          <p:nvPr>
            <p:ph type="title"/>
          </p:nvPr>
        </p:nvSpPr>
        <p:spPr>
          <a:xfrm>
            <a:off x="342900" y="304800"/>
            <a:ext cx="5067300" cy="838199"/>
          </a:xfrm>
        </p:spPr>
        <p:txBody>
          <a:bodyPr>
            <a:normAutofit/>
          </a:bodyPr>
          <a:lstStyle/>
          <a:p>
            <a:r>
              <a:rPr lang="en-US" sz="2400" dirty="0"/>
              <a:t>A single, simple management system</a:t>
            </a:r>
          </a:p>
        </p:txBody>
      </p:sp>
      <p:sp>
        <p:nvSpPr>
          <p:cNvPr id="5" name="Content Placeholder 4">
            <a:extLst>
              <a:ext uri="{FF2B5EF4-FFF2-40B4-BE49-F238E27FC236}">
                <a16:creationId xmlns:a16="http://schemas.microsoft.com/office/drawing/2014/main" id="{2ED3AAE7-9155-644C-A511-EA22245DD241}"/>
              </a:ext>
            </a:extLst>
          </p:cNvPr>
          <p:cNvSpPr>
            <a:spLocks noGrp="1"/>
          </p:cNvSpPr>
          <p:nvPr>
            <p:ph idx="1"/>
          </p:nvPr>
        </p:nvSpPr>
        <p:spPr/>
        <p:txBody>
          <a:bodyPr>
            <a:normAutofit/>
          </a:bodyPr>
          <a:lstStyle/>
          <a:p>
            <a:pPr lvl="2">
              <a:lnSpc>
                <a:spcPct val="100000"/>
              </a:lnSpc>
            </a:pPr>
            <a:r>
              <a:rPr lang="en-US" sz="1800" dirty="0"/>
              <a:t>DM NVX Director</a:t>
            </a:r>
            <a:r>
              <a:rPr lang="en-US" sz="1200" baseline="30000" dirty="0"/>
              <a:t>™</a:t>
            </a:r>
            <a:r>
              <a:rPr lang="en-US" sz="1800" dirty="0"/>
              <a:t> virtual switching appliance is mission control  </a:t>
            </a:r>
          </a:p>
          <a:p>
            <a:pPr lvl="2">
              <a:lnSpc>
                <a:spcPct val="100000"/>
              </a:lnSpc>
            </a:pPr>
            <a:r>
              <a:rPr lang="en-US" sz="1800" dirty="0"/>
              <a:t>Configure, monitor, and manage every DM NVX endpoint network-wide</a:t>
            </a:r>
          </a:p>
          <a:p>
            <a:pPr lvl="2">
              <a:lnSpc>
                <a:spcPct val="100000"/>
              </a:lnSpc>
            </a:pPr>
            <a:r>
              <a:rPr lang="en-US" sz="1800" dirty="0"/>
              <a:t>Real-time signal routing and control</a:t>
            </a:r>
          </a:p>
          <a:p>
            <a:pPr lvl="2">
              <a:lnSpc>
                <a:spcPct val="100000"/>
              </a:lnSpc>
            </a:pPr>
            <a:r>
              <a:rPr lang="en-US" sz="1800" dirty="0"/>
              <a:t>Edge routing and distribution </a:t>
            </a:r>
          </a:p>
          <a:p>
            <a:pPr lvl="2">
              <a:lnSpc>
                <a:spcPct val="100000"/>
              </a:lnSpc>
            </a:pPr>
            <a:r>
              <a:rPr lang="en-US" sz="1800" dirty="0"/>
              <a:t>Manage at a campus level and create logical groups (domains) for your DM NVX platform</a:t>
            </a:r>
          </a:p>
          <a:p>
            <a:pPr lvl="3">
              <a:lnSpc>
                <a:spcPct val="100000"/>
              </a:lnSpc>
            </a:pPr>
            <a:r>
              <a:rPr lang="en-US" sz="1400" dirty="0"/>
              <a:t>Break them into rooms or groups–whatever suits your business needs. </a:t>
            </a:r>
          </a:p>
          <a:p>
            <a:pPr lvl="2">
              <a:lnSpc>
                <a:spcPct val="100000"/>
              </a:lnSpc>
            </a:pPr>
            <a:r>
              <a:rPr lang="en-US" sz="1800" dirty="0"/>
              <a:t>Visualize your AV network</a:t>
            </a:r>
          </a:p>
        </p:txBody>
      </p:sp>
    </p:spTree>
    <p:extLst>
      <p:ext uri="{BB962C8B-B14F-4D97-AF65-F5344CB8AC3E}">
        <p14:creationId xmlns:p14="http://schemas.microsoft.com/office/powerpoint/2010/main" val="9260266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89BBB1-FE73-0F43-A3D4-1FA5D56BBE45}"/>
              </a:ext>
            </a:extLst>
          </p:cNvPr>
          <p:cNvSpPr>
            <a:spLocks noGrp="1"/>
          </p:cNvSpPr>
          <p:nvPr>
            <p:ph type="title"/>
          </p:nvPr>
        </p:nvSpPr>
        <p:spPr/>
        <p:txBody>
          <a:bodyPr/>
          <a:lstStyle/>
          <a:p>
            <a:r>
              <a:rPr lang="en-US" dirty="0"/>
              <a:t>Take management one step further</a:t>
            </a:r>
          </a:p>
        </p:txBody>
      </p:sp>
      <p:sp>
        <p:nvSpPr>
          <p:cNvPr id="5" name="Content Placeholder 4">
            <a:extLst>
              <a:ext uri="{FF2B5EF4-FFF2-40B4-BE49-F238E27FC236}">
                <a16:creationId xmlns:a16="http://schemas.microsoft.com/office/drawing/2014/main" id="{2ED3AAE7-9155-644C-A511-EA22245DD241}"/>
              </a:ext>
            </a:extLst>
          </p:cNvPr>
          <p:cNvSpPr>
            <a:spLocks noGrp="1"/>
          </p:cNvSpPr>
          <p:nvPr>
            <p:ph idx="1"/>
          </p:nvPr>
        </p:nvSpPr>
        <p:spPr/>
        <p:txBody>
          <a:bodyPr>
            <a:normAutofit/>
          </a:bodyPr>
          <a:lstStyle/>
          <a:p>
            <a:r>
              <a:rPr lang="en-US" dirty="0"/>
              <a:t>Crestron </a:t>
            </a:r>
            <a:r>
              <a:rPr lang="en-US" dirty="0" err="1"/>
              <a:t>XiO</a:t>
            </a:r>
            <a:r>
              <a:rPr lang="en-US" dirty="0"/>
              <a:t> Cloud</a:t>
            </a:r>
            <a:r>
              <a:rPr lang="en-US" sz="1400" baseline="70000" dirty="0"/>
              <a:t>®</a:t>
            </a:r>
            <a:r>
              <a:rPr lang="en-US" dirty="0"/>
              <a:t> provisioning </a:t>
            </a:r>
            <a:br>
              <a:rPr lang="en-US" dirty="0"/>
            </a:br>
            <a:r>
              <a:rPr lang="en-US" dirty="0"/>
              <a:t>and management</a:t>
            </a:r>
          </a:p>
          <a:p>
            <a:pPr lvl="2"/>
            <a:r>
              <a:rPr lang="en-US" dirty="0"/>
              <a:t>Increase efficiency </a:t>
            </a:r>
          </a:p>
          <a:p>
            <a:pPr lvl="2"/>
            <a:r>
              <a:rPr lang="en-US" dirty="0"/>
              <a:t>Manage and update firmware </a:t>
            </a:r>
          </a:p>
          <a:p>
            <a:pPr lvl="4"/>
            <a:r>
              <a:rPr lang="en-US" sz="1800" dirty="0"/>
              <a:t>Remote</a:t>
            </a:r>
          </a:p>
          <a:p>
            <a:pPr lvl="4"/>
            <a:r>
              <a:rPr lang="en-US" sz="1800" dirty="0"/>
              <a:t>Individually or all at once</a:t>
            </a:r>
          </a:p>
          <a:p>
            <a:pPr lvl="2"/>
            <a:r>
              <a:rPr lang="en-US" dirty="0"/>
              <a:t>Monitor device status anywhere</a:t>
            </a:r>
          </a:p>
          <a:p>
            <a:pPr lvl="2"/>
            <a:r>
              <a:rPr lang="en-US" dirty="0"/>
              <a:t>Resolve events remotely to improve device uptime</a:t>
            </a:r>
          </a:p>
        </p:txBody>
      </p:sp>
      <p:pic>
        <p:nvPicPr>
          <p:cNvPr id="7" name="Content Placeholder 10">
            <a:extLst>
              <a:ext uri="{FF2B5EF4-FFF2-40B4-BE49-F238E27FC236}">
                <a16:creationId xmlns:a16="http://schemas.microsoft.com/office/drawing/2014/main" id="{205DCB5E-95FC-8B42-9C20-B2A082FD4BE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l="7117" r="7117"/>
          <a:stretch>
            <a:fillRect/>
          </a:stretch>
        </p:blipFill>
        <p:spPr/>
      </p:pic>
    </p:spTree>
    <p:extLst>
      <p:ext uri="{BB962C8B-B14F-4D97-AF65-F5344CB8AC3E}">
        <p14:creationId xmlns:p14="http://schemas.microsoft.com/office/powerpoint/2010/main" val="239429475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CBBC-BEAA-A443-A98A-A4E3E2ABAC02}"/>
              </a:ext>
            </a:extLst>
          </p:cNvPr>
          <p:cNvSpPr>
            <a:spLocks noGrp="1"/>
          </p:cNvSpPr>
          <p:nvPr>
            <p:ph type="title"/>
          </p:nvPr>
        </p:nvSpPr>
        <p:spPr/>
        <p:txBody>
          <a:bodyPr/>
          <a:lstStyle/>
          <a:p>
            <a:r>
              <a:rPr lang="en-US" dirty="0"/>
              <a:t>Every application</a:t>
            </a:r>
          </a:p>
        </p:txBody>
      </p:sp>
      <p:sp>
        <p:nvSpPr>
          <p:cNvPr id="3" name="Content Placeholder 2">
            <a:extLst>
              <a:ext uri="{FF2B5EF4-FFF2-40B4-BE49-F238E27FC236}">
                <a16:creationId xmlns:a16="http://schemas.microsoft.com/office/drawing/2014/main" id="{CD890A8B-D2DF-B149-8866-E34A531C40FA}"/>
              </a:ext>
            </a:extLst>
          </p:cNvPr>
          <p:cNvSpPr>
            <a:spLocks noGrp="1"/>
          </p:cNvSpPr>
          <p:nvPr>
            <p:ph idx="1"/>
          </p:nvPr>
        </p:nvSpPr>
        <p:spPr>
          <a:xfrm>
            <a:off x="342900" y="1485901"/>
            <a:ext cx="11506200" cy="722727"/>
          </a:xfrm>
        </p:spPr>
        <p:txBody>
          <a:bodyPr>
            <a:normAutofit lnSpcReduction="10000"/>
          </a:bodyPr>
          <a:lstStyle/>
          <a:p>
            <a:r>
              <a:rPr lang="en-US" dirty="0"/>
              <a:t>DM NVX solves video distribution needs across enterprise, education, government, and more.</a:t>
            </a:r>
          </a:p>
        </p:txBody>
      </p:sp>
      <p:pic>
        <p:nvPicPr>
          <p:cNvPr id="5" name="Picture 4" descr="A group of people sitting at a desk&#10;&#10;Description automatically generated">
            <a:hlinkClick r:id="rId2"/>
            <a:extLst>
              <a:ext uri="{FF2B5EF4-FFF2-40B4-BE49-F238E27FC236}">
                <a16:creationId xmlns:a16="http://schemas.microsoft.com/office/drawing/2014/main" id="{7CD020DD-11EB-8A44-81F7-4AA0814291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2900" y="4133629"/>
            <a:ext cx="2817006" cy="1879067"/>
          </a:xfrm>
          <a:prstGeom prst="rect">
            <a:avLst/>
          </a:prstGeom>
        </p:spPr>
      </p:pic>
      <p:pic>
        <p:nvPicPr>
          <p:cNvPr id="6" name="Picture 5">
            <a:hlinkClick r:id="rId4"/>
            <a:extLst>
              <a:ext uri="{FF2B5EF4-FFF2-40B4-BE49-F238E27FC236}">
                <a16:creationId xmlns:a16="http://schemas.microsoft.com/office/drawing/2014/main" id="{B8F18FA0-4DB3-104B-B526-26D4A00631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39298" y="4133628"/>
            <a:ext cx="2817006" cy="1879068"/>
          </a:xfrm>
          <a:prstGeom prst="rect">
            <a:avLst/>
          </a:prstGeom>
        </p:spPr>
      </p:pic>
      <p:pic>
        <p:nvPicPr>
          <p:cNvPr id="7" name="Picture 6">
            <a:hlinkClick r:id="rId6"/>
            <a:extLst>
              <a:ext uri="{FF2B5EF4-FFF2-40B4-BE49-F238E27FC236}">
                <a16:creationId xmlns:a16="http://schemas.microsoft.com/office/drawing/2014/main" id="{37B2C782-18FE-4442-AA59-8AF85CDC610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35696" y="4133629"/>
            <a:ext cx="2817006" cy="1879068"/>
          </a:xfrm>
          <a:prstGeom prst="rect">
            <a:avLst/>
          </a:prstGeom>
        </p:spPr>
      </p:pic>
      <p:pic>
        <p:nvPicPr>
          <p:cNvPr id="8" name="Picture 7">
            <a:hlinkClick r:id="rId8"/>
            <a:extLst>
              <a:ext uri="{FF2B5EF4-FFF2-40B4-BE49-F238E27FC236}">
                <a16:creationId xmlns:a16="http://schemas.microsoft.com/office/drawing/2014/main" id="{FEB3AE9C-6868-6C41-93CC-73BB5D74838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032095" y="4133629"/>
            <a:ext cx="2817002" cy="1879067"/>
          </a:xfrm>
          <a:prstGeom prst="rect">
            <a:avLst/>
          </a:prstGeom>
        </p:spPr>
      </p:pic>
      <p:sp>
        <p:nvSpPr>
          <p:cNvPr id="4" name="TextBox 3">
            <a:extLst>
              <a:ext uri="{FF2B5EF4-FFF2-40B4-BE49-F238E27FC236}">
                <a16:creationId xmlns:a16="http://schemas.microsoft.com/office/drawing/2014/main" id="{3A7E0C0B-0208-46FE-AF35-1EAA475B5648}"/>
              </a:ext>
            </a:extLst>
          </p:cNvPr>
          <p:cNvSpPr txBox="1"/>
          <p:nvPr/>
        </p:nvSpPr>
        <p:spPr>
          <a:xfrm>
            <a:off x="3239298" y="2724371"/>
            <a:ext cx="3074248" cy="646331"/>
          </a:xfrm>
          <a:prstGeom prst="rect">
            <a:avLst/>
          </a:prstGeom>
          <a:noFill/>
        </p:spPr>
        <p:txBody>
          <a:bodyPr wrap="square" rtlCol="0">
            <a:spAutoFit/>
          </a:bodyPr>
          <a:lstStyle/>
          <a:p>
            <a:pPr algn="ctr"/>
            <a:r>
              <a:rPr lang="en-US" dirty="0">
                <a:solidFill>
                  <a:srgbClr val="002060"/>
                </a:solidFill>
                <a:hlinkClick r:id="rId4">
                  <a:extLst>
                    <a:ext uri="{A12FA001-AC4F-418D-AE19-62706E023703}">
                      <ahyp:hlinkClr xmlns:ahyp="http://schemas.microsoft.com/office/drawing/2018/hyperlinkcolor" val="tx"/>
                    </a:ext>
                  </a:extLst>
                </a:hlinkClick>
              </a:rPr>
              <a:t>MECCA </a:t>
            </a:r>
            <a:br>
              <a:rPr lang="en-US" dirty="0">
                <a:solidFill>
                  <a:srgbClr val="002060"/>
                </a:solidFill>
                <a:hlinkClick r:id="rId4">
                  <a:extLst>
                    <a:ext uri="{A12FA001-AC4F-418D-AE19-62706E023703}">
                      <ahyp:hlinkClr xmlns:ahyp="http://schemas.microsoft.com/office/drawing/2018/hyperlinkcolor" val="tx"/>
                    </a:ext>
                  </a:extLst>
                </a:hlinkClick>
              </a:rPr>
            </a:br>
            <a:r>
              <a:rPr lang="en-US" dirty="0">
                <a:solidFill>
                  <a:srgbClr val="002060"/>
                </a:solidFill>
                <a:hlinkClick r:id="rId4">
                  <a:extLst>
                    <a:ext uri="{A12FA001-AC4F-418D-AE19-62706E023703}">
                      <ahyp:hlinkClr xmlns:ahyp="http://schemas.microsoft.com/office/drawing/2018/hyperlinkcolor" val="tx"/>
                    </a:ext>
                  </a:extLst>
                </a:hlinkClick>
              </a:rPr>
              <a:t>Sports Bar and Grill</a:t>
            </a:r>
            <a:endParaRPr lang="en-US" dirty="0">
              <a:solidFill>
                <a:srgbClr val="002060"/>
              </a:solidFill>
            </a:endParaRPr>
          </a:p>
        </p:txBody>
      </p:sp>
      <p:sp>
        <p:nvSpPr>
          <p:cNvPr id="9" name="TextBox 8">
            <a:extLst>
              <a:ext uri="{FF2B5EF4-FFF2-40B4-BE49-F238E27FC236}">
                <a16:creationId xmlns:a16="http://schemas.microsoft.com/office/drawing/2014/main" id="{7D759D3A-E2C4-4D85-90FB-DE38BD166FD8}"/>
              </a:ext>
            </a:extLst>
          </p:cNvPr>
          <p:cNvSpPr txBox="1"/>
          <p:nvPr/>
        </p:nvSpPr>
        <p:spPr>
          <a:xfrm>
            <a:off x="6007075" y="2724370"/>
            <a:ext cx="3074248" cy="646331"/>
          </a:xfrm>
          <a:prstGeom prst="rect">
            <a:avLst/>
          </a:prstGeom>
          <a:noFill/>
        </p:spPr>
        <p:txBody>
          <a:bodyPr wrap="square" rtlCol="0">
            <a:spAutoFit/>
          </a:bodyPr>
          <a:lstStyle/>
          <a:p>
            <a:pPr algn="ctr"/>
            <a:r>
              <a:rPr lang="en-US" dirty="0">
                <a:solidFill>
                  <a:srgbClr val="002060"/>
                </a:solidFill>
                <a:hlinkClick r:id="rId6">
                  <a:extLst>
                    <a:ext uri="{A12FA001-AC4F-418D-AE19-62706E023703}">
                      <ahyp:hlinkClr xmlns:ahyp="http://schemas.microsoft.com/office/drawing/2018/hyperlinkcolor" val="tx"/>
                    </a:ext>
                  </a:extLst>
                </a:hlinkClick>
              </a:rPr>
              <a:t>St. John’s </a:t>
            </a:r>
            <a:br>
              <a:rPr lang="en-US" dirty="0">
                <a:solidFill>
                  <a:srgbClr val="002060"/>
                </a:solidFill>
                <a:hlinkClick r:id="rId6">
                  <a:extLst>
                    <a:ext uri="{A12FA001-AC4F-418D-AE19-62706E023703}">
                      <ahyp:hlinkClr xmlns:ahyp="http://schemas.microsoft.com/office/drawing/2018/hyperlinkcolor" val="tx"/>
                    </a:ext>
                  </a:extLst>
                </a:hlinkClick>
              </a:rPr>
            </a:br>
            <a:r>
              <a:rPr lang="en-US" dirty="0">
                <a:solidFill>
                  <a:srgbClr val="002060"/>
                </a:solidFill>
                <a:hlinkClick r:id="rId6">
                  <a:extLst>
                    <a:ext uri="{A12FA001-AC4F-418D-AE19-62706E023703}">
                      <ahyp:hlinkClr xmlns:ahyp="http://schemas.microsoft.com/office/drawing/2018/hyperlinkcolor" val="tx"/>
                    </a:ext>
                  </a:extLst>
                </a:hlinkClick>
              </a:rPr>
              <a:t>University </a:t>
            </a:r>
            <a:endParaRPr lang="en-US" dirty="0">
              <a:solidFill>
                <a:srgbClr val="002060"/>
              </a:solidFill>
            </a:endParaRPr>
          </a:p>
        </p:txBody>
      </p:sp>
      <p:sp>
        <p:nvSpPr>
          <p:cNvPr id="10" name="TextBox 9">
            <a:extLst>
              <a:ext uri="{FF2B5EF4-FFF2-40B4-BE49-F238E27FC236}">
                <a16:creationId xmlns:a16="http://schemas.microsoft.com/office/drawing/2014/main" id="{A5FBD9FB-5059-4A32-80F1-23D65345E77F}"/>
              </a:ext>
            </a:extLst>
          </p:cNvPr>
          <p:cNvSpPr txBox="1"/>
          <p:nvPr/>
        </p:nvSpPr>
        <p:spPr>
          <a:xfrm>
            <a:off x="8952702" y="2727312"/>
            <a:ext cx="3074248" cy="646331"/>
          </a:xfrm>
          <a:prstGeom prst="rect">
            <a:avLst/>
          </a:prstGeom>
          <a:noFill/>
        </p:spPr>
        <p:txBody>
          <a:bodyPr wrap="square" rtlCol="0">
            <a:spAutoFit/>
          </a:bodyPr>
          <a:lstStyle/>
          <a:p>
            <a:pPr algn="ctr"/>
            <a:r>
              <a:rPr lang="en-US" dirty="0">
                <a:solidFill>
                  <a:srgbClr val="002060"/>
                </a:solidFill>
                <a:hlinkClick r:id="rId8">
                  <a:extLst>
                    <a:ext uri="{A12FA001-AC4F-418D-AE19-62706E023703}">
                      <ahyp:hlinkClr xmlns:ahyp="http://schemas.microsoft.com/office/drawing/2018/hyperlinkcolor" val="tx"/>
                    </a:ext>
                  </a:extLst>
                </a:hlinkClick>
              </a:rPr>
              <a:t>Fishtech</a:t>
            </a:r>
            <a:br>
              <a:rPr lang="en-US" dirty="0">
                <a:solidFill>
                  <a:srgbClr val="002060"/>
                </a:solidFill>
                <a:hlinkClick r:id="rId8">
                  <a:extLst>
                    <a:ext uri="{A12FA001-AC4F-418D-AE19-62706E023703}">
                      <ahyp:hlinkClr xmlns:ahyp="http://schemas.microsoft.com/office/drawing/2018/hyperlinkcolor" val="tx"/>
                    </a:ext>
                  </a:extLst>
                </a:hlinkClick>
              </a:rPr>
            </a:br>
            <a:r>
              <a:rPr lang="en-US" dirty="0">
                <a:solidFill>
                  <a:srgbClr val="002060"/>
                </a:solidFill>
                <a:hlinkClick r:id="rId8">
                  <a:extLst>
                    <a:ext uri="{A12FA001-AC4F-418D-AE19-62706E023703}">
                      <ahyp:hlinkClr xmlns:ahyp="http://schemas.microsoft.com/office/drawing/2018/hyperlinkcolor" val="tx"/>
                    </a:ext>
                  </a:extLst>
                </a:hlinkClick>
              </a:rPr>
              <a:t>Group</a:t>
            </a:r>
            <a:endParaRPr lang="en-US" dirty="0">
              <a:solidFill>
                <a:srgbClr val="002060"/>
              </a:solidFill>
            </a:endParaRPr>
          </a:p>
        </p:txBody>
      </p:sp>
      <p:sp>
        <p:nvSpPr>
          <p:cNvPr id="18" name="TextBox 17">
            <a:extLst>
              <a:ext uri="{FF2B5EF4-FFF2-40B4-BE49-F238E27FC236}">
                <a16:creationId xmlns:a16="http://schemas.microsoft.com/office/drawing/2014/main" id="{EDD832D5-04AA-4E22-907D-4399C1DD2395}"/>
              </a:ext>
            </a:extLst>
          </p:cNvPr>
          <p:cNvSpPr txBox="1"/>
          <p:nvPr/>
        </p:nvSpPr>
        <p:spPr>
          <a:xfrm>
            <a:off x="471521" y="2744834"/>
            <a:ext cx="2204357" cy="646331"/>
          </a:xfrm>
          <a:prstGeom prst="rect">
            <a:avLst/>
          </a:prstGeom>
          <a:noFill/>
        </p:spPr>
        <p:txBody>
          <a:bodyPr wrap="square">
            <a:spAutoFit/>
          </a:bodyPr>
          <a:lstStyle/>
          <a:p>
            <a:pPr algn="ctr"/>
            <a:r>
              <a:rPr lang="en-US" dirty="0">
                <a:solidFill>
                  <a:srgbClr val="002060"/>
                </a:solidFill>
                <a:hlinkClick r:id="rId2">
                  <a:extLst>
                    <a:ext uri="{A12FA001-AC4F-418D-AE19-62706E023703}">
                      <ahyp:hlinkClr xmlns:ahyp="http://schemas.microsoft.com/office/drawing/2018/hyperlinkcolor" val="tx"/>
                    </a:ext>
                  </a:extLst>
                </a:hlinkClick>
              </a:rPr>
              <a:t>The University of Southern California</a:t>
            </a:r>
            <a:endParaRPr lang="en-US" dirty="0">
              <a:solidFill>
                <a:srgbClr val="002060"/>
              </a:solidFill>
            </a:endParaRPr>
          </a:p>
        </p:txBody>
      </p:sp>
    </p:spTree>
    <p:extLst>
      <p:ext uri="{BB962C8B-B14F-4D97-AF65-F5344CB8AC3E}">
        <p14:creationId xmlns:p14="http://schemas.microsoft.com/office/powerpoint/2010/main" val="26371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0F1A1-8CAA-744B-9832-EC43615F8D4E}"/>
              </a:ext>
            </a:extLst>
          </p:cNvPr>
          <p:cNvSpPr>
            <a:spLocks noGrp="1"/>
          </p:cNvSpPr>
          <p:nvPr>
            <p:ph type="title"/>
          </p:nvPr>
        </p:nvSpPr>
        <p:spPr/>
        <p:txBody>
          <a:bodyPr/>
          <a:lstStyle/>
          <a:p>
            <a:r>
              <a:rPr lang="en-US" dirty="0"/>
              <a:t>Every product tested</a:t>
            </a:r>
          </a:p>
        </p:txBody>
      </p:sp>
      <p:sp>
        <p:nvSpPr>
          <p:cNvPr id="4" name="Content Placeholder 3">
            <a:extLst>
              <a:ext uri="{FF2B5EF4-FFF2-40B4-BE49-F238E27FC236}">
                <a16:creationId xmlns:a16="http://schemas.microsoft.com/office/drawing/2014/main" id="{5A60CFC7-FBFE-7147-9A9A-A032F3F178AF}"/>
              </a:ext>
            </a:extLst>
          </p:cNvPr>
          <p:cNvSpPr>
            <a:spLocks noGrp="1"/>
          </p:cNvSpPr>
          <p:nvPr>
            <p:ph idx="1"/>
          </p:nvPr>
        </p:nvSpPr>
        <p:spPr/>
        <p:txBody>
          <a:bodyPr>
            <a:normAutofit fontScale="85000" lnSpcReduction="10000"/>
          </a:bodyPr>
          <a:lstStyle/>
          <a:p>
            <a:pPr lvl="2">
              <a:lnSpc>
                <a:spcPct val="120000"/>
              </a:lnSpc>
            </a:pPr>
            <a:r>
              <a:rPr lang="en-US" b="1" dirty="0"/>
              <a:t>Performance Labs:</a:t>
            </a:r>
            <a:r>
              <a:rPr lang="en-US" dirty="0"/>
              <a:t> Simulate real-life applications involving hundreds of devices to ensure real-world performance</a:t>
            </a:r>
          </a:p>
          <a:p>
            <a:pPr lvl="2">
              <a:lnSpc>
                <a:spcPct val="120000"/>
              </a:lnSpc>
            </a:pPr>
            <a:r>
              <a:rPr lang="en-US" b="1" dirty="0"/>
              <a:t>HALT Lab:</a:t>
            </a:r>
            <a:r>
              <a:rPr lang="en-US" dirty="0"/>
              <a:t> Highly Accelerated Life Test stresses individual components which helps engineers optimize designs for long life</a:t>
            </a:r>
          </a:p>
          <a:p>
            <a:pPr lvl="2">
              <a:lnSpc>
                <a:spcPct val="120000"/>
              </a:lnSpc>
            </a:pPr>
            <a:r>
              <a:rPr lang="en-US" b="1" dirty="0"/>
              <a:t>Heat Chamber:</a:t>
            </a:r>
            <a:r>
              <a:rPr lang="en-US" dirty="0"/>
              <a:t> Confidently mount units behind a display or in an enclosure</a:t>
            </a:r>
          </a:p>
          <a:p>
            <a:pPr lvl="2">
              <a:lnSpc>
                <a:spcPct val="120000"/>
              </a:lnSpc>
            </a:pPr>
            <a:r>
              <a:rPr lang="en-US" b="1" dirty="0"/>
              <a:t>RF Chamber:</a:t>
            </a:r>
            <a:r>
              <a:rPr lang="en-US" dirty="0"/>
              <a:t> Ensures electromagnetic interference has no impact on performance</a:t>
            </a:r>
          </a:p>
        </p:txBody>
      </p:sp>
      <p:grpSp>
        <p:nvGrpSpPr>
          <p:cNvPr id="8" name="Group 7">
            <a:extLst>
              <a:ext uri="{FF2B5EF4-FFF2-40B4-BE49-F238E27FC236}">
                <a16:creationId xmlns:a16="http://schemas.microsoft.com/office/drawing/2014/main" id="{42207494-E812-8442-9EB5-34A45EB27B7A}"/>
              </a:ext>
            </a:extLst>
          </p:cNvPr>
          <p:cNvGrpSpPr/>
          <p:nvPr/>
        </p:nvGrpSpPr>
        <p:grpSpPr>
          <a:xfrm>
            <a:off x="341032" y="1142999"/>
            <a:ext cx="6330810" cy="4686300"/>
            <a:chOff x="5414683" y="632101"/>
            <a:chExt cx="6669368" cy="4936913"/>
          </a:xfrm>
        </p:grpSpPr>
        <p:pic>
          <p:nvPicPr>
            <p:cNvPr id="5" name="Picture Placeholder 18">
              <a:extLst>
                <a:ext uri="{FF2B5EF4-FFF2-40B4-BE49-F238E27FC236}">
                  <a16:creationId xmlns:a16="http://schemas.microsoft.com/office/drawing/2014/main" id="{ED4F4A75-BE18-A643-95DA-DAC8DB938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4683" y="632101"/>
              <a:ext cx="6669368" cy="2705979"/>
            </a:xfrm>
            <a:prstGeom prst="rect">
              <a:avLst/>
            </a:prstGeom>
          </p:spPr>
        </p:pic>
        <p:pic>
          <p:nvPicPr>
            <p:cNvPr id="6" name="Picture 5">
              <a:extLst>
                <a:ext uri="{FF2B5EF4-FFF2-40B4-BE49-F238E27FC236}">
                  <a16:creationId xmlns:a16="http://schemas.microsoft.com/office/drawing/2014/main" id="{FDA8D311-B9DE-C643-8806-50B6B5022C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8945" y="3411849"/>
              <a:ext cx="4025106" cy="2157165"/>
            </a:xfrm>
            <a:prstGeom prst="rect">
              <a:avLst/>
            </a:prstGeom>
          </p:spPr>
        </p:pic>
        <p:pic>
          <p:nvPicPr>
            <p:cNvPr id="7" name="Picture 6">
              <a:extLst>
                <a:ext uri="{FF2B5EF4-FFF2-40B4-BE49-F238E27FC236}">
                  <a16:creationId xmlns:a16="http://schemas.microsoft.com/office/drawing/2014/main" id="{5081A63A-7D37-2E40-ADA2-D8423B8CFC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4684" y="3411849"/>
              <a:ext cx="2563904" cy="2157165"/>
            </a:xfrm>
            <a:prstGeom prst="rect">
              <a:avLst/>
            </a:prstGeom>
          </p:spPr>
        </p:pic>
      </p:grpSp>
    </p:spTree>
    <p:extLst>
      <p:ext uri="{BB962C8B-B14F-4D97-AF65-F5344CB8AC3E}">
        <p14:creationId xmlns:p14="http://schemas.microsoft.com/office/powerpoint/2010/main" val="19441481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electronics&#10;&#10;Description automatically generated">
            <a:extLst>
              <a:ext uri="{FF2B5EF4-FFF2-40B4-BE49-F238E27FC236}">
                <a16:creationId xmlns:a16="http://schemas.microsoft.com/office/drawing/2014/main" id="{49F0F09D-F4B3-ED4A-ACD5-18E91B34637C}"/>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7227" b="7227"/>
          <a:stretch/>
        </p:blipFill>
        <p:spPr/>
      </p:pic>
      <p:sp>
        <p:nvSpPr>
          <p:cNvPr id="3" name="Title 2">
            <a:extLst>
              <a:ext uri="{FF2B5EF4-FFF2-40B4-BE49-F238E27FC236}">
                <a16:creationId xmlns:a16="http://schemas.microsoft.com/office/drawing/2014/main" id="{0D152019-243B-5D46-B0BF-3761384F4281}"/>
              </a:ext>
            </a:extLst>
          </p:cNvPr>
          <p:cNvSpPr>
            <a:spLocks noGrp="1"/>
          </p:cNvSpPr>
          <p:nvPr>
            <p:ph type="title"/>
          </p:nvPr>
        </p:nvSpPr>
        <p:spPr/>
        <p:txBody>
          <a:bodyPr>
            <a:normAutofit/>
          </a:bodyPr>
          <a:lstStyle/>
          <a:p>
            <a:r>
              <a:rPr lang="en-US" sz="2400" dirty="0"/>
              <a:t>Simple. Scalable. Flexible. Affordable. Secure.</a:t>
            </a:r>
          </a:p>
        </p:txBody>
      </p:sp>
      <p:sp>
        <p:nvSpPr>
          <p:cNvPr id="4" name="Content Placeholder 3">
            <a:extLst>
              <a:ext uri="{FF2B5EF4-FFF2-40B4-BE49-F238E27FC236}">
                <a16:creationId xmlns:a16="http://schemas.microsoft.com/office/drawing/2014/main" id="{D2849088-7626-774B-A2A2-C80301401D52}"/>
              </a:ext>
            </a:extLst>
          </p:cNvPr>
          <p:cNvSpPr>
            <a:spLocks noGrp="1"/>
          </p:cNvSpPr>
          <p:nvPr>
            <p:ph idx="1"/>
          </p:nvPr>
        </p:nvSpPr>
        <p:spPr/>
        <p:txBody>
          <a:bodyPr/>
          <a:lstStyle/>
          <a:p>
            <a:pPr lvl="2"/>
            <a:endParaRPr lang="en-US" dirty="0"/>
          </a:p>
          <a:p>
            <a:pPr lvl="2">
              <a:lnSpc>
                <a:spcPct val="100000"/>
              </a:lnSpc>
            </a:pPr>
            <a:r>
              <a:rPr lang="en-US" dirty="0"/>
              <a:t>One system that does it all</a:t>
            </a:r>
          </a:p>
          <a:p>
            <a:pPr lvl="2">
              <a:lnSpc>
                <a:spcPct val="100000"/>
              </a:lnSpc>
            </a:pPr>
            <a:r>
              <a:rPr lang="en-US" dirty="0"/>
              <a:t>Works with any network</a:t>
            </a:r>
          </a:p>
          <a:p>
            <a:pPr lvl="2">
              <a:lnSpc>
                <a:spcPct val="100000"/>
              </a:lnSpc>
            </a:pPr>
            <a:r>
              <a:rPr lang="en-US" dirty="0"/>
              <a:t>Mix and match to your needs for performance</a:t>
            </a:r>
          </a:p>
          <a:p>
            <a:pPr lvl="2">
              <a:lnSpc>
                <a:spcPct val="100000"/>
              </a:lnSpc>
            </a:pPr>
            <a:r>
              <a:rPr lang="en-US" dirty="0"/>
              <a:t>Infinitely scalable</a:t>
            </a:r>
          </a:p>
          <a:p>
            <a:pPr lvl="2">
              <a:lnSpc>
                <a:spcPct val="100000"/>
              </a:lnSpc>
            </a:pPr>
            <a:r>
              <a:rPr lang="en-US" dirty="0"/>
              <a:t>IT-friendly</a:t>
            </a:r>
          </a:p>
        </p:txBody>
      </p:sp>
    </p:spTree>
    <p:extLst>
      <p:ext uri="{BB962C8B-B14F-4D97-AF65-F5344CB8AC3E}">
        <p14:creationId xmlns:p14="http://schemas.microsoft.com/office/powerpoint/2010/main" val="8832443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looking at the camera&#10;&#10;Description automatically generated">
            <a:extLst>
              <a:ext uri="{FF2B5EF4-FFF2-40B4-BE49-F238E27FC236}">
                <a16:creationId xmlns:a16="http://schemas.microsoft.com/office/drawing/2014/main" id="{B9C252EB-6ED8-7A4D-81B0-A84953B8050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342900" y="1756316"/>
            <a:ext cx="6438900" cy="3808141"/>
          </a:xfrm>
        </p:spPr>
      </p:pic>
      <p:sp>
        <p:nvSpPr>
          <p:cNvPr id="3" name="Title 2">
            <a:extLst>
              <a:ext uri="{FF2B5EF4-FFF2-40B4-BE49-F238E27FC236}">
                <a16:creationId xmlns:a16="http://schemas.microsoft.com/office/drawing/2014/main" id="{0D152019-243B-5D46-B0BF-3761384F4281}"/>
              </a:ext>
            </a:extLst>
          </p:cNvPr>
          <p:cNvSpPr>
            <a:spLocks noGrp="1"/>
          </p:cNvSpPr>
          <p:nvPr>
            <p:ph type="title"/>
          </p:nvPr>
        </p:nvSpPr>
        <p:spPr/>
        <p:txBody>
          <a:bodyPr>
            <a:normAutofit/>
          </a:bodyPr>
          <a:lstStyle/>
          <a:p>
            <a:r>
              <a:rPr lang="en-US" sz="2400" dirty="0"/>
              <a:t>Simple. Scalable. Flexible. Affordable. Secure.</a:t>
            </a:r>
          </a:p>
        </p:txBody>
      </p:sp>
      <p:sp>
        <p:nvSpPr>
          <p:cNvPr id="4" name="Content Placeholder 3">
            <a:extLst>
              <a:ext uri="{FF2B5EF4-FFF2-40B4-BE49-F238E27FC236}">
                <a16:creationId xmlns:a16="http://schemas.microsoft.com/office/drawing/2014/main" id="{D2849088-7626-774B-A2A2-C80301401D52}"/>
              </a:ext>
            </a:extLst>
          </p:cNvPr>
          <p:cNvSpPr>
            <a:spLocks noGrp="1"/>
          </p:cNvSpPr>
          <p:nvPr>
            <p:ph idx="1"/>
          </p:nvPr>
        </p:nvSpPr>
        <p:spPr/>
        <p:txBody>
          <a:bodyPr>
            <a:normAutofit/>
          </a:bodyPr>
          <a:lstStyle/>
          <a:p>
            <a:pPr lvl="2"/>
            <a:endParaRPr lang="en-US" dirty="0"/>
          </a:p>
          <a:p>
            <a:pPr lvl="2">
              <a:lnSpc>
                <a:spcPct val="100000"/>
              </a:lnSpc>
            </a:pPr>
            <a:r>
              <a:rPr lang="en-US" dirty="0"/>
              <a:t>24/7 True Blue support</a:t>
            </a:r>
          </a:p>
          <a:p>
            <a:pPr lvl="2">
              <a:lnSpc>
                <a:spcPct val="100000"/>
              </a:lnSpc>
            </a:pPr>
            <a:r>
              <a:rPr lang="en-US" dirty="0"/>
              <a:t>Certified switch configurations</a:t>
            </a:r>
          </a:p>
          <a:p>
            <a:pPr lvl="2">
              <a:lnSpc>
                <a:spcPct val="100000"/>
              </a:lnSpc>
            </a:pPr>
            <a:r>
              <a:rPr lang="en-US" dirty="0"/>
              <a:t>Online chat messaging services</a:t>
            </a:r>
          </a:p>
          <a:p>
            <a:pPr lvl="2">
              <a:lnSpc>
                <a:spcPct val="100000"/>
              </a:lnSpc>
            </a:pPr>
            <a:r>
              <a:rPr lang="en-US" dirty="0"/>
              <a:t>Free advanced technical support</a:t>
            </a:r>
          </a:p>
          <a:p>
            <a:pPr lvl="2">
              <a:lnSpc>
                <a:spcPct val="100000"/>
              </a:lnSpc>
            </a:pPr>
            <a:r>
              <a:rPr lang="en-US" dirty="0"/>
              <a:t>Sales support for: Design / Recommendations / Quotes / Network Switch Configuration Guides</a:t>
            </a:r>
          </a:p>
        </p:txBody>
      </p:sp>
    </p:spTree>
    <p:extLst>
      <p:ext uri="{BB962C8B-B14F-4D97-AF65-F5344CB8AC3E}">
        <p14:creationId xmlns:p14="http://schemas.microsoft.com/office/powerpoint/2010/main" val="83110665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44F-E301-AB4A-A43B-13D1CA5A9FC6}"/>
              </a:ext>
            </a:extLst>
          </p:cNvPr>
          <p:cNvSpPr>
            <a:spLocks noGrp="1"/>
          </p:cNvSpPr>
          <p:nvPr>
            <p:ph type="title" idx="4294967295"/>
          </p:nvPr>
        </p:nvSpPr>
        <p:spPr>
          <a:xfrm>
            <a:off x="548640" y="5036234"/>
            <a:ext cx="10881360" cy="720468"/>
          </a:xfrm>
        </p:spPr>
        <p:txBody>
          <a:bodyPr/>
          <a:lstStyle/>
          <a:p>
            <a:r>
              <a:rPr lang="en-US" dirty="0"/>
              <a:t>Learn more at </a:t>
            </a:r>
            <a:r>
              <a:rPr lang="en-US" dirty="0" err="1"/>
              <a:t>crestron.com</a:t>
            </a:r>
            <a:r>
              <a:rPr lang="en-US" dirty="0"/>
              <a:t>/NVX</a:t>
            </a:r>
          </a:p>
        </p:txBody>
      </p:sp>
    </p:spTree>
    <p:extLst>
      <p:ext uri="{BB962C8B-B14F-4D97-AF65-F5344CB8AC3E}">
        <p14:creationId xmlns:p14="http://schemas.microsoft.com/office/powerpoint/2010/main" val="9952521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63865B-45F8-174D-A165-129CA3314888}"/>
              </a:ext>
            </a:extLst>
          </p:cNvPr>
          <p:cNvSpPr>
            <a:spLocks noGrp="1"/>
          </p:cNvSpPr>
          <p:nvPr>
            <p:ph type="title"/>
          </p:nvPr>
        </p:nvSpPr>
        <p:spPr/>
        <p:txBody>
          <a:bodyPr/>
          <a:lstStyle/>
          <a:p>
            <a:r>
              <a:rPr lang="en-US" dirty="0"/>
              <a:t>DM NVX</a:t>
            </a:r>
            <a:r>
              <a:rPr lang="en-US" sz="1400" baseline="100000" dirty="0"/>
              <a:t> </a:t>
            </a:r>
            <a:r>
              <a:rPr lang="en-US" dirty="0"/>
              <a:t> AV-over-IP technology</a:t>
            </a:r>
          </a:p>
        </p:txBody>
      </p:sp>
      <p:sp>
        <p:nvSpPr>
          <p:cNvPr id="7" name="Text Placeholder 6">
            <a:extLst>
              <a:ext uri="{FF2B5EF4-FFF2-40B4-BE49-F238E27FC236}">
                <a16:creationId xmlns:a16="http://schemas.microsoft.com/office/drawing/2014/main" id="{6D85AFB6-55D6-554A-9E51-00D6ACB3119C}"/>
              </a:ext>
            </a:extLst>
          </p:cNvPr>
          <p:cNvSpPr>
            <a:spLocks noGrp="1"/>
          </p:cNvSpPr>
          <p:nvPr>
            <p:ph type="body" sz="quarter" idx="10"/>
          </p:nvPr>
        </p:nvSpPr>
        <p:spPr>
          <a:xfrm>
            <a:off x="342900" y="1452188"/>
            <a:ext cx="4080013" cy="3953623"/>
          </a:xfrm>
        </p:spPr>
        <p:txBody>
          <a:bodyPr>
            <a:normAutofit/>
          </a:bodyPr>
          <a:lstStyle/>
          <a:p>
            <a:pPr>
              <a:lnSpc>
                <a:spcPts val="2800"/>
              </a:lnSpc>
            </a:pPr>
            <a:r>
              <a:rPr lang="en-US" sz="2000" dirty="0"/>
              <a:t>There’s no challenge a DM NVX solution can’t meet, no type of content it can’t distribute – across campuses, throughout offices, or around the world.</a:t>
            </a:r>
          </a:p>
        </p:txBody>
      </p:sp>
    </p:spTree>
    <p:extLst>
      <p:ext uri="{BB962C8B-B14F-4D97-AF65-F5344CB8AC3E}">
        <p14:creationId xmlns:p14="http://schemas.microsoft.com/office/powerpoint/2010/main" val="17389397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90B7F6-F443-944D-BB92-2B4601FEF838}"/>
              </a:ext>
            </a:extLst>
          </p:cNvPr>
          <p:cNvSpPr>
            <a:spLocks noGrp="1"/>
          </p:cNvSpPr>
          <p:nvPr>
            <p:ph type="title"/>
          </p:nvPr>
        </p:nvSpPr>
        <p:spPr/>
        <p:txBody>
          <a:bodyPr/>
          <a:lstStyle/>
          <a:p>
            <a:r>
              <a:rPr lang="en-US" dirty="0"/>
              <a:t>DM NVX</a:t>
            </a:r>
            <a:endParaRPr lang="en-US" baseline="30000" dirty="0"/>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sz="half" idx="1"/>
          </p:nvPr>
        </p:nvSpPr>
        <p:spPr/>
        <p:txBody>
          <a:bodyPr/>
          <a:lstStyle/>
          <a:p>
            <a:r>
              <a:rPr lang="en-US" dirty="0"/>
              <a:t>Your standards for image quality, latency, and security. </a:t>
            </a:r>
            <a:br>
              <a:rPr lang="en-US" dirty="0"/>
            </a:br>
            <a:r>
              <a:rPr lang="en-US" dirty="0"/>
              <a:t>All meet on one platform.</a:t>
            </a:r>
          </a:p>
        </p:txBody>
      </p:sp>
      <p:sp>
        <p:nvSpPr>
          <p:cNvPr id="15" name="Content Placeholder 14">
            <a:extLst>
              <a:ext uri="{FF2B5EF4-FFF2-40B4-BE49-F238E27FC236}">
                <a16:creationId xmlns:a16="http://schemas.microsoft.com/office/drawing/2014/main" id="{E8130AA1-52F1-7F41-97B7-27F03BA1C7BD}"/>
              </a:ext>
            </a:extLst>
          </p:cNvPr>
          <p:cNvSpPr>
            <a:spLocks noGrp="1"/>
          </p:cNvSpPr>
          <p:nvPr>
            <p:ph sz="half" idx="2"/>
          </p:nvPr>
        </p:nvSpPr>
        <p:spPr/>
        <p:txBody>
          <a:bodyPr/>
          <a:lstStyle/>
          <a:p>
            <a:pPr marL="0" lvl="3"/>
            <a:r>
              <a:rPr lang="en-US" dirty="0"/>
              <a:t>Any network</a:t>
            </a:r>
          </a:p>
          <a:p>
            <a:pPr marL="0" lvl="3"/>
            <a:r>
              <a:rPr lang="en-US" dirty="0"/>
              <a:t>Any type of content</a:t>
            </a:r>
          </a:p>
          <a:p>
            <a:pPr marL="0" lvl="3"/>
            <a:r>
              <a:rPr lang="en-US" dirty="0"/>
              <a:t>Multilayer technology combines </a:t>
            </a:r>
            <a:br>
              <a:rPr lang="en-US" dirty="0"/>
            </a:br>
            <a:r>
              <a:rPr lang="en-US" dirty="0"/>
              <a:t>   signals onto one platform</a:t>
            </a:r>
          </a:p>
          <a:p>
            <a:pPr marL="0" lvl="3"/>
            <a:r>
              <a:rPr lang="en-US" dirty="0"/>
              <a:t>Greater flexibility</a:t>
            </a:r>
          </a:p>
          <a:p>
            <a:pPr marL="0" lvl="3"/>
            <a:r>
              <a:rPr lang="en-US" dirty="0"/>
              <a:t>Highly scalable</a:t>
            </a:r>
          </a:p>
        </p:txBody>
      </p:sp>
      <p:pic>
        <p:nvPicPr>
          <p:cNvPr id="17" name="Picture 16">
            <a:extLst>
              <a:ext uri="{FF2B5EF4-FFF2-40B4-BE49-F238E27FC236}">
                <a16:creationId xmlns:a16="http://schemas.microsoft.com/office/drawing/2014/main" id="{B75E6517-55DB-774C-95C0-D08DCDBAE4C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42903" y="3261790"/>
            <a:ext cx="11506194" cy="2635607"/>
          </a:xfrm>
          <a:prstGeom prst="rect">
            <a:avLst/>
          </a:prstGeom>
        </p:spPr>
      </p:pic>
      <p:pic>
        <p:nvPicPr>
          <p:cNvPr id="5" name="Picture 4" descr="A picture containing text, monitor, screen&#10;&#10;Description automatically generated">
            <a:extLst>
              <a:ext uri="{FF2B5EF4-FFF2-40B4-BE49-F238E27FC236}">
                <a16:creationId xmlns:a16="http://schemas.microsoft.com/office/drawing/2014/main" id="{67604C87-BA77-8942-A196-CFE0877EE04C}"/>
              </a:ext>
            </a:extLst>
          </p:cNvPr>
          <p:cNvPicPr>
            <a:picLocks noChangeAspect="1"/>
          </p:cNvPicPr>
          <p:nvPr/>
        </p:nvPicPr>
        <p:blipFill>
          <a:blip r:embed="rId3"/>
          <a:stretch>
            <a:fillRect/>
          </a:stretch>
        </p:blipFill>
        <p:spPr>
          <a:xfrm>
            <a:off x="9415152" y="3752192"/>
            <a:ext cx="2433945" cy="1595586"/>
          </a:xfrm>
          <a:prstGeom prst="rect">
            <a:avLst/>
          </a:prstGeom>
        </p:spPr>
      </p:pic>
    </p:spTree>
    <p:extLst>
      <p:ext uri="{BB962C8B-B14F-4D97-AF65-F5344CB8AC3E}">
        <p14:creationId xmlns:p14="http://schemas.microsoft.com/office/powerpoint/2010/main" val="18492837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5E6517-55DB-774C-95C0-D08DCDBAE4C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42903" y="3261790"/>
            <a:ext cx="11506194" cy="2635607"/>
          </a:xfrm>
          <a:prstGeom prst="rect">
            <a:avLst/>
          </a:prstGeom>
        </p:spPr>
      </p:pic>
      <p:sp>
        <p:nvSpPr>
          <p:cNvPr id="8" name="Title 7">
            <a:extLst>
              <a:ext uri="{FF2B5EF4-FFF2-40B4-BE49-F238E27FC236}">
                <a16:creationId xmlns:a16="http://schemas.microsoft.com/office/drawing/2014/main" id="{0090B7F6-F443-944D-BB92-2B4601FEF838}"/>
              </a:ext>
            </a:extLst>
          </p:cNvPr>
          <p:cNvSpPr>
            <a:spLocks noGrp="1"/>
          </p:cNvSpPr>
          <p:nvPr>
            <p:ph type="title"/>
          </p:nvPr>
        </p:nvSpPr>
        <p:spPr/>
        <p:txBody>
          <a:bodyPr/>
          <a:lstStyle/>
          <a:p>
            <a:r>
              <a:rPr lang="en-US" dirty="0"/>
              <a:t>Every format. Every type of content.</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sz="half" idx="1"/>
          </p:nvPr>
        </p:nvSpPr>
        <p:spPr/>
        <p:txBody>
          <a:bodyPr>
            <a:normAutofit/>
          </a:bodyPr>
          <a:lstStyle/>
          <a:p>
            <a:pPr indent="-731520"/>
            <a:r>
              <a:rPr lang="en-US" dirty="0"/>
              <a:t>Video</a:t>
            </a:r>
          </a:p>
          <a:p>
            <a:pPr marL="0" lvl="3">
              <a:lnSpc>
                <a:spcPct val="100000"/>
              </a:lnSpc>
            </a:pPr>
            <a:r>
              <a:rPr lang="en-US" sz="1600" b="1" dirty="0"/>
              <a:t>Formats:</a:t>
            </a:r>
            <a:r>
              <a:rPr lang="en-US" sz="1600" dirty="0"/>
              <a:t> 480i / 720p / 1080i / 1080p / 4K 4:2:0 / </a:t>
            </a:r>
            <a:br>
              <a:rPr lang="en-US" sz="1600" dirty="0"/>
            </a:br>
            <a:r>
              <a:rPr lang="en-US" sz="1600" dirty="0"/>
              <a:t>   4K 4:4:4 / HDR10+ / Dolby Vision</a:t>
            </a:r>
            <a:r>
              <a:rPr lang="en-US" sz="1600" baseline="30000" dirty="0"/>
              <a:t>®</a:t>
            </a:r>
          </a:p>
        </p:txBody>
      </p:sp>
      <p:sp>
        <p:nvSpPr>
          <p:cNvPr id="15" name="Content Placeholder 14">
            <a:extLst>
              <a:ext uri="{FF2B5EF4-FFF2-40B4-BE49-F238E27FC236}">
                <a16:creationId xmlns:a16="http://schemas.microsoft.com/office/drawing/2014/main" id="{E8130AA1-52F1-7F41-97B7-27F03BA1C7BD}"/>
              </a:ext>
            </a:extLst>
          </p:cNvPr>
          <p:cNvSpPr>
            <a:spLocks noGrp="1"/>
          </p:cNvSpPr>
          <p:nvPr>
            <p:ph sz="half" idx="2"/>
          </p:nvPr>
        </p:nvSpPr>
        <p:spPr/>
        <p:txBody>
          <a:bodyPr>
            <a:normAutofit/>
          </a:bodyPr>
          <a:lstStyle/>
          <a:p>
            <a:pPr marL="0" lvl="3"/>
            <a:r>
              <a:rPr lang="en-US" sz="1600" b="1" dirty="0"/>
              <a:t>Routing: </a:t>
            </a:r>
            <a:r>
              <a:rPr lang="en-US" sz="1600" dirty="0"/>
              <a:t>Any signal on the network to any endpoint</a:t>
            </a:r>
          </a:p>
          <a:p>
            <a:pPr marL="0" lvl="3"/>
            <a:r>
              <a:rPr lang="en-US" sz="1600" b="1" dirty="0"/>
              <a:t>Inputs: </a:t>
            </a:r>
            <a:r>
              <a:rPr lang="en-US" sz="1600" dirty="0"/>
              <a:t>HDMI</a:t>
            </a:r>
            <a:r>
              <a:rPr lang="en-US" sz="1600" baseline="30000" dirty="0"/>
              <a:t>®</a:t>
            </a:r>
            <a:r>
              <a:rPr lang="en-US" sz="1600" dirty="0"/>
              <a:t> or network video stream</a:t>
            </a:r>
          </a:p>
          <a:p>
            <a:pPr marL="0" lvl="3"/>
            <a:r>
              <a:rPr lang="en-US" sz="1600" b="1" dirty="0"/>
              <a:t>Outputs: </a:t>
            </a:r>
            <a:r>
              <a:rPr lang="en-US" sz="1600" dirty="0"/>
              <a:t>HDMI or network video stream</a:t>
            </a:r>
          </a:p>
          <a:p>
            <a:pPr marL="0" lvl="3"/>
            <a:r>
              <a:rPr lang="en-US" sz="1600" b="1" dirty="0"/>
              <a:t>Video wall processing: </a:t>
            </a:r>
            <a:r>
              <a:rPr lang="en-US" sz="1600" dirty="0"/>
              <a:t>Supports 8x8</a:t>
            </a:r>
          </a:p>
          <a:p>
            <a:pPr marL="0" lvl="3"/>
            <a:r>
              <a:rPr lang="en-US" sz="1600" dirty="0"/>
              <a:t>Route independently from audio</a:t>
            </a:r>
          </a:p>
          <a:p>
            <a:pPr marL="0" lvl="3"/>
            <a:r>
              <a:rPr lang="en-US" sz="1600" dirty="0"/>
              <a:t>Image freeze</a:t>
            </a:r>
          </a:p>
        </p:txBody>
      </p:sp>
      <p:pic>
        <p:nvPicPr>
          <p:cNvPr id="6" name="Picture 5" descr="A picture containing text, monitor, screen&#10;&#10;Description automatically generated">
            <a:extLst>
              <a:ext uri="{FF2B5EF4-FFF2-40B4-BE49-F238E27FC236}">
                <a16:creationId xmlns:a16="http://schemas.microsoft.com/office/drawing/2014/main" id="{1BCFC0A9-E6C5-9145-9F41-6BE02A4BDB5E}"/>
              </a:ext>
            </a:extLst>
          </p:cNvPr>
          <p:cNvPicPr>
            <a:picLocks noChangeAspect="1"/>
          </p:cNvPicPr>
          <p:nvPr/>
        </p:nvPicPr>
        <p:blipFill>
          <a:blip r:embed="rId3"/>
          <a:stretch>
            <a:fillRect/>
          </a:stretch>
        </p:blipFill>
        <p:spPr>
          <a:xfrm>
            <a:off x="9415152" y="3752192"/>
            <a:ext cx="2433945" cy="1595586"/>
          </a:xfrm>
          <a:prstGeom prst="rect">
            <a:avLst/>
          </a:prstGeom>
        </p:spPr>
      </p:pic>
    </p:spTree>
    <p:extLst>
      <p:ext uri="{BB962C8B-B14F-4D97-AF65-F5344CB8AC3E}">
        <p14:creationId xmlns:p14="http://schemas.microsoft.com/office/powerpoint/2010/main" val="14949738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5E6517-55DB-774C-95C0-D08DCDBAE4C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42900" y="3261790"/>
            <a:ext cx="11506194" cy="2635607"/>
          </a:xfrm>
          <a:prstGeom prst="rect">
            <a:avLst/>
          </a:prstGeom>
        </p:spPr>
      </p:pic>
      <p:sp>
        <p:nvSpPr>
          <p:cNvPr id="8" name="Title 7">
            <a:extLst>
              <a:ext uri="{FF2B5EF4-FFF2-40B4-BE49-F238E27FC236}">
                <a16:creationId xmlns:a16="http://schemas.microsoft.com/office/drawing/2014/main" id="{0090B7F6-F443-944D-BB92-2B4601FEF838}"/>
              </a:ext>
            </a:extLst>
          </p:cNvPr>
          <p:cNvSpPr>
            <a:spLocks noGrp="1"/>
          </p:cNvSpPr>
          <p:nvPr>
            <p:ph type="title"/>
          </p:nvPr>
        </p:nvSpPr>
        <p:spPr/>
        <p:txBody>
          <a:bodyPr/>
          <a:lstStyle/>
          <a:p>
            <a:r>
              <a:rPr lang="en-US" dirty="0"/>
              <a:t>Every format. Every type of content.</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sz="half" idx="1"/>
          </p:nvPr>
        </p:nvSpPr>
        <p:spPr/>
        <p:txBody>
          <a:bodyPr>
            <a:normAutofit/>
          </a:bodyPr>
          <a:lstStyle/>
          <a:p>
            <a:pPr indent="-731520"/>
            <a:r>
              <a:rPr lang="en-US" dirty="0"/>
              <a:t>Audio</a:t>
            </a:r>
          </a:p>
          <a:p>
            <a:pPr marL="0" lvl="3">
              <a:lnSpc>
                <a:spcPts val="2200"/>
              </a:lnSpc>
            </a:pPr>
            <a:r>
              <a:rPr lang="en-US" sz="1600" b="1" dirty="0"/>
              <a:t>Routing:</a:t>
            </a:r>
            <a:r>
              <a:rPr lang="en-US" sz="1600" dirty="0"/>
              <a:t> Any signal on the network to any endpoint</a:t>
            </a:r>
            <a:br>
              <a:rPr lang="en-US" sz="1600" dirty="0"/>
            </a:br>
            <a:r>
              <a:rPr lang="en-US" sz="1600" dirty="0"/>
              <a:t>   or combine audio and video from different sources</a:t>
            </a:r>
          </a:p>
          <a:p>
            <a:pPr marL="0" lvl="3">
              <a:lnSpc>
                <a:spcPts val="2200"/>
              </a:lnSpc>
            </a:pPr>
            <a:r>
              <a:rPr lang="en-US" sz="1600" b="1" dirty="0"/>
              <a:t>Downmixing:</a:t>
            </a:r>
            <a:r>
              <a:rPr lang="en-US" sz="1600" dirty="0"/>
              <a:t> 363 models includes built-in DSP</a:t>
            </a:r>
          </a:p>
        </p:txBody>
      </p:sp>
      <p:sp>
        <p:nvSpPr>
          <p:cNvPr id="15" name="Content Placeholder 14">
            <a:extLst>
              <a:ext uri="{FF2B5EF4-FFF2-40B4-BE49-F238E27FC236}">
                <a16:creationId xmlns:a16="http://schemas.microsoft.com/office/drawing/2014/main" id="{E8130AA1-52F1-7F41-97B7-27F03BA1C7BD}"/>
              </a:ext>
            </a:extLst>
          </p:cNvPr>
          <p:cNvSpPr>
            <a:spLocks noGrp="1"/>
          </p:cNvSpPr>
          <p:nvPr>
            <p:ph sz="half" idx="2"/>
          </p:nvPr>
        </p:nvSpPr>
        <p:spPr/>
        <p:txBody>
          <a:bodyPr>
            <a:normAutofit/>
          </a:bodyPr>
          <a:lstStyle/>
          <a:p>
            <a:pPr marL="0" lvl="3">
              <a:lnSpc>
                <a:spcPts val="2200"/>
              </a:lnSpc>
            </a:pPr>
            <a:r>
              <a:rPr lang="en-US" sz="1600" b="1" dirty="0"/>
              <a:t>Formats:</a:t>
            </a:r>
            <a:r>
              <a:rPr lang="en-US" sz="1600" dirty="0"/>
              <a:t> Digital HDMI and Stereo 2-channel / </a:t>
            </a:r>
            <a:br>
              <a:rPr lang="en-US" sz="1600" dirty="0"/>
            </a:br>
            <a:r>
              <a:rPr lang="en-US" sz="1600" dirty="0"/>
              <a:t>   AES67 / Dante</a:t>
            </a:r>
            <a:r>
              <a:rPr lang="en-US" sz="1600" baseline="30000" dirty="0"/>
              <a:t>®</a:t>
            </a:r>
            <a:r>
              <a:rPr lang="en-US" sz="1600" dirty="0"/>
              <a:t> / Dolby Digital</a:t>
            </a:r>
            <a:r>
              <a:rPr lang="en-US" sz="1600" baseline="30000" dirty="0"/>
              <a:t>®</a:t>
            </a:r>
            <a:r>
              <a:rPr lang="en-US" sz="1600" dirty="0"/>
              <a:t> / Dolby Digital EX /</a:t>
            </a:r>
            <a:br>
              <a:rPr lang="en-US" sz="1600" dirty="0"/>
            </a:br>
            <a:r>
              <a:rPr lang="en-US" sz="1600" dirty="0"/>
              <a:t>   Dolby Digital Plus / Dolby</a:t>
            </a:r>
            <a:r>
              <a:rPr lang="en-US" sz="1600" baseline="30000" dirty="0"/>
              <a:t>®</a:t>
            </a:r>
            <a:r>
              <a:rPr lang="en-US" sz="1600" dirty="0"/>
              <a:t> </a:t>
            </a:r>
            <a:r>
              <a:rPr lang="en-US" sz="1600" dirty="0" err="1"/>
              <a:t>TrueHD</a:t>
            </a:r>
            <a:r>
              <a:rPr lang="en-US" sz="1600" dirty="0"/>
              <a:t> / Dolby Atmos</a:t>
            </a:r>
            <a:r>
              <a:rPr lang="en-US" sz="1600" baseline="30000" dirty="0"/>
              <a:t>®</a:t>
            </a:r>
            <a:r>
              <a:rPr lang="en-US" sz="1600" dirty="0"/>
              <a:t> /</a:t>
            </a:r>
            <a:br>
              <a:rPr lang="en-US" sz="1600" dirty="0"/>
            </a:br>
            <a:r>
              <a:rPr lang="en-US" sz="1600" dirty="0"/>
              <a:t>   DTS</a:t>
            </a:r>
            <a:r>
              <a:rPr lang="en-US" sz="1600" baseline="30000" dirty="0"/>
              <a:t>®</a:t>
            </a:r>
            <a:r>
              <a:rPr lang="en-US" sz="1600" dirty="0"/>
              <a:t> / DTS-ES / DTS 96/24 / DTS-HD High Res /</a:t>
            </a:r>
            <a:br>
              <a:rPr lang="en-US" sz="1600" dirty="0"/>
            </a:br>
            <a:r>
              <a:rPr lang="en-US" sz="1600" dirty="0"/>
              <a:t>   DTS-HD Master Audio</a:t>
            </a:r>
            <a:r>
              <a:rPr lang="en-US" sz="1600" baseline="30000" dirty="0"/>
              <a:t>™</a:t>
            </a:r>
            <a:r>
              <a:rPr lang="en-US" sz="1600" dirty="0"/>
              <a:t> / LPCM up to 8 channels</a:t>
            </a:r>
          </a:p>
        </p:txBody>
      </p:sp>
      <p:pic>
        <p:nvPicPr>
          <p:cNvPr id="6" name="Picture 5" descr="A picture containing text, monitor, screen&#10;&#10;Description automatically generated">
            <a:extLst>
              <a:ext uri="{FF2B5EF4-FFF2-40B4-BE49-F238E27FC236}">
                <a16:creationId xmlns:a16="http://schemas.microsoft.com/office/drawing/2014/main" id="{2D8677EA-F8DA-E149-AE76-318C5C8C1EA8}"/>
              </a:ext>
            </a:extLst>
          </p:cNvPr>
          <p:cNvPicPr>
            <a:picLocks noChangeAspect="1"/>
          </p:cNvPicPr>
          <p:nvPr/>
        </p:nvPicPr>
        <p:blipFill>
          <a:blip r:embed="rId3"/>
          <a:stretch>
            <a:fillRect/>
          </a:stretch>
        </p:blipFill>
        <p:spPr>
          <a:xfrm>
            <a:off x="9415152" y="3752192"/>
            <a:ext cx="2433945" cy="1595586"/>
          </a:xfrm>
          <a:prstGeom prst="rect">
            <a:avLst/>
          </a:prstGeom>
        </p:spPr>
      </p:pic>
    </p:spTree>
    <p:extLst>
      <p:ext uri="{BB962C8B-B14F-4D97-AF65-F5344CB8AC3E}">
        <p14:creationId xmlns:p14="http://schemas.microsoft.com/office/powerpoint/2010/main" val="36857211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5E6517-55DB-774C-95C0-D08DCDBAE4C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42903" y="3261790"/>
            <a:ext cx="11506194" cy="2635607"/>
          </a:xfrm>
          <a:prstGeom prst="rect">
            <a:avLst/>
          </a:prstGeom>
        </p:spPr>
      </p:pic>
      <p:sp>
        <p:nvSpPr>
          <p:cNvPr id="8" name="Title 7">
            <a:extLst>
              <a:ext uri="{FF2B5EF4-FFF2-40B4-BE49-F238E27FC236}">
                <a16:creationId xmlns:a16="http://schemas.microsoft.com/office/drawing/2014/main" id="{0090B7F6-F443-944D-BB92-2B4601FEF838}"/>
              </a:ext>
            </a:extLst>
          </p:cNvPr>
          <p:cNvSpPr>
            <a:spLocks noGrp="1"/>
          </p:cNvSpPr>
          <p:nvPr>
            <p:ph type="title"/>
          </p:nvPr>
        </p:nvSpPr>
        <p:spPr/>
        <p:txBody>
          <a:bodyPr/>
          <a:lstStyle/>
          <a:p>
            <a:r>
              <a:rPr lang="en-US"/>
              <a:t>Every format. Every type of content.</a:t>
            </a:r>
            <a:endParaRPr lang="en-US" dirty="0"/>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sz="half" idx="1"/>
          </p:nvPr>
        </p:nvSpPr>
        <p:spPr/>
        <p:txBody>
          <a:bodyPr>
            <a:normAutofit/>
          </a:bodyPr>
          <a:lstStyle/>
          <a:p>
            <a:pPr indent="-731520"/>
            <a:r>
              <a:rPr lang="en-US" dirty="0"/>
              <a:t>USB</a:t>
            </a:r>
          </a:p>
          <a:p>
            <a:pPr marL="0" lvl="3">
              <a:lnSpc>
                <a:spcPct val="100000"/>
              </a:lnSpc>
            </a:pPr>
            <a:r>
              <a:rPr lang="en-US" sz="1600" b="1" dirty="0"/>
              <a:t>Bi-directional:</a:t>
            </a:r>
            <a:r>
              <a:rPr lang="en-US" sz="1600" dirty="0"/>
              <a:t> Route in either direction, regardless </a:t>
            </a:r>
            <a:br>
              <a:rPr lang="en-US" sz="1600" dirty="0"/>
            </a:br>
            <a:r>
              <a:rPr lang="en-US" sz="1600" dirty="0"/>
              <a:t>   of if the unit is in transmitter or receiver mode.</a:t>
            </a:r>
          </a:p>
          <a:p>
            <a:pPr marL="0" lvl="3">
              <a:lnSpc>
                <a:spcPct val="100000"/>
              </a:lnSpc>
            </a:pPr>
            <a:r>
              <a:rPr lang="en-US" sz="1600" b="1" dirty="0"/>
              <a:t>USB-EXT-DM:</a:t>
            </a:r>
            <a:r>
              <a:rPr lang="en-US" sz="1600" dirty="0"/>
              <a:t> Signals can be routed between </a:t>
            </a:r>
            <a:br>
              <a:rPr lang="en-US" sz="1600" dirty="0"/>
            </a:br>
            <a:r>
              <a:rPr lang="en-US" sz="1600" dirty="0"/>
              <a:t>   DM NVX and USB-EXT-DM units over the network.</a:t>
            </a:r>
          </a:p>
        </p:txBody>
      </p:sp>
      <p:sp>
        <p:nvSpPr>
          <p:cNvPr id="15" name="Content Placeholder 14">
            <a:extLst>
              <a:ext uri="{FF2B5EF4-FFF2-40B4-BE49-F238E27FC236}">
                <a16:creationId xmlns:a16="http://schemas.microsoft.com/office/drawing/2014/main" id="{E8130AA1-52F1-7F41-97B7-27F03BA1C7BD}"/>
              </a:ext>
            </a:extLst>
          </p:cNvPr>
          <p:cNvSpPr>
            <a:spLocks noGrp="1"/>
          </p:cNvSpPr>
          <p:nvPr>
            <p:ph sz="half" idx="2"/>
          </p:nvPr>
        </p:nvSpPr>
        <p:spPr/>
        <p:txBody>
          <a:bodyPr>
            <a:normAutofit/>
          </a:bodyPr>
          <a:lstStyle/>
          <a:p>
            <a:pPr marL="0" lvl="3">
              <a:lnSpc>
                <a:spcPct val="100000"/>
              </a:lnSpc>
            </a:pPr>
            <a:r>
              <a:rPr lang="en-US" sz="1600" b="1" dirty="0"/>
              <a:t>Full USB 2.0 support:</a:t>
            </a:r>
            <a:r>
              <a:rPr lang="en-US" sz="1600" dirty="0"/>
              <a:t> Mouse / Keyboards / </a:t>
            </a:r>
            <a:br>
              <a:rPr lang="en-US" sz="1600" dirty="0"/>
            </a:br>
            <a:r>
              <a:rPr lang="en-US" sz="1600" dirty="0"/>
              <a:t>   Cameras / ID readers / PCs / Printers / </a:t>
            </a:r>
            <a:br>
              <a:rPr lang="en-US" sz="1600" dirty="0"/>
            </a:br>
            <a:r>
              <a:rPr lang="en-US" sz="1600" dirty="0"/>
              <a:t>   Thumb drives / Hard drives / Video game controllers</a:t>
            </a:r>
          </a:p>
          <a:p>
            <a:pPr marL="0" lvl="3">
              <a:lnSpc>
                <a:spcPct val="100000"/>
              </a:lnSpc>
            </a:pPr>
            <a:r>
              <a:rPr lang="en-US" sz="1600" dirty="0"/>
              <a:t>KVM signal extension and routing </a:t>
            </a:r>
            <a:br>
              <a:rPr lang="en-US" sz="1600" dirty="0"/>
            </a:br>
            <a:r>
              <a:rPr lang="en-US" sz="1600" dirty="0"/>
              <a:t>   on 351, 360, and 363 models</a:t>
            </a:r>
          </a:p>
          <a:p>
            <a:pPr marL="0" lvl="3">
              <a:lnSpc>
                <a:spcPct val="100000"/>
              </a:lnSpc>
            </a:pPr>
            <a:r>
              <a:rPr lang="en-US" sz="1600" dirty="0"/>
              <a:t>Any signal on the network to any endpoint</a:t>
            </a:r>
          </a:p>
        </p:txBody>
      </p:sp>
      <p:pic>
        <p:nvPicPr>
          <p:cNvPr id="6" name="Picture 5" descr="A picture containing text, monitor, screen&#10;&#10;Description automatically generated">
            <a:extLst>
              <a:ext uri="{FF2B5EF4-FFF2-40B4-BE49-F238E27FC236}">
                <a16:creationId xmlns:a16="http://schemas.microsoft.com/office/drawing/2014/main" id="{256AD0E5-DCB5-8646-97B0-651644AC4983}"/>
              </a:ext>
            </a:extLst>
          </p:cNvPr>
          <p:cNvPicPr>
            <a:picLocks noChangeAspect="1"/>
          </p:cNvPicPr>
          <p:nvPr/>
        </p:nvPicPr>
        <p:blipFill>
          <a:blip r:embed="rId3"/>
          <a:stretch>
            <a:fillRect/>
          </a:stretch>
        </p:blipFill>
        <p:spPr>
          <a:xfrm>
            <a:off x="9415152" y="3752192"/>
            <a:ext cx="2433945" cy="1595586"/>
          </a:xfrm>
          <a:prstGeom prst="rect">
            <a:avLst/>
          </a:prstGeom>
        </p:spPr>
      </p:pic>
    </p:spTree>
    <p:extLst>
      <p:ext uri="{BB962C8B-B14F-4D97-AF65-F5344CB8AC3E}">
        <p14:creationId xmlns:p14="http://schemas.microsoft.com/office/powerpoint/2010/main" val="560669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5E6517-55DB-774C-95C0-D08DCDBAE4C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42903" y="3261790"/>
            <a:ext cx="11506194" cy="2635606"/>
          </a:xfrm>
          <a:prstGeom prst="rect">
            <a:avLst/>
          </a:prstGeom>
        </p:spPr>
      </p:pic>
      <p:sp>
        <p:nvSpPr>
          <p:cNvPr id="8" name="Title 7">
            <a:extLst>
              <a:ext uri="{FF2B5EF4-FFF2-40B4-BE49-F238E27FC236}">
                <a16:creationId xmlns:a16="http://schemas.microsoft.com/office/drawing/2014/main" id="{0090B7F6-F443-944D-BB92-2B4601FEF838}"/>
              </a:ext>
            </a:extLst>
          </p:cNvPr>
          <p:cNvSpPr>
            <a:spLocks noGrp="1"/>
          </p:cNvSpPr>
          <p:nvPr>
            <p:ph type="title"/>
          </p:nvPr>
        </p:nvSpPr>
        <p:spPr/>
        <p:txBody>
          <a:bodyPr/>
          <a:lstStyle/>
          <a:p>
            <a:r>
              <a:rPr lang="en-US" dirty="0"/>
              <a:t>Every format. Every type of content.</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sz="half" idx="1"/>
          </p:nvPr>
        </p:nvSpPr>
        <p:spPr/>
        <p:txBody>
          <a:bodyPr>
            <a:normAutofit/>
          </a:bodyPr>
          <a:lstStyle/>
          <a:p>
            <a:pPr indent="-731520"/>
            <a:r>
              <a:rPr lang="en-US" dirty="0"/>
              <a:t>Control</a:t>
            </a:r>
          </a:p>
          <a:p>
            <a:pPr marL="0" lvl="3">
              <a:lnSpc>
                <a:spcPct val="100000"/>
              </a:lnSpc>
            </a:pPr>
            <a:r>
              <a:rPr lang="en-US" sz="1600" b="1" dirty="0"/>
              <a:t>IP:</a:t>
            </a:r>
            <a:r>
              <a:rPr lang="en-US" sz="1600" dirty="0"/>
              <a:t> Second RJ45 port provides control signals </a:t>
            </a:r>
            <a:br>
              <a:rPr lang="en-US" sz="1600" dirty="0"/>
            </a:br>
            <a:r>
              <a:rPr lang="en-US" sz="1600" dirty="0"/>
              <a:t>   to local devices</a:t>
            </a:r>
          </a:p>
          <a:p>
            <a:pPr marL="0" lvl="3">
              <a:lnSpc>
                <a:spcPct val="100000"/>
              </a:lnSpc>
            </a:pPr>
            <a:r>
              <a:rPr lang="en-US" sz="1600" b="1" dirty="0"/>
              <a:t>IR and RS-232:</a:t>
            </a:r>
            <a:r>
              <a:rPr lang="en-US" sz="1600" dirty="0"/>
              <a:t> Device acts as a gateway for</a:t>
            </a:r>
            <a:br>
              <a:rPr lang="en-US" sz="1600" dirty="0"/>
            </a:br>
            <a:r>
              <a:rPr lang="en-US" sz="1600" dirty="0"/>
              <a:t>   control of common displays and other devices</a:t>
            </a:r>
          </a:p>
        </p:txBody>
      </p:sp>
      <p:sp>
        <p:nvSpPr>
          <p:cNvPr id="15" name="Content Placeholder 14">
            <a:extLst>
              <a:ext uri="{FF2B5EF4-FFF2-40B4-BE49-F238E27FC236}">
                <a16:creationId xmlns:a16="http://schemas.microsoft.com/office/drawing/2014/main" id="{E8130AA1-52F1-7F41-97B7-27F03BA1C7BD}"/>
              </a:ext>
            </a:extLst>
          </p:cNvPr>
          <p:cNvSpPr>
            <a:spLocks noGrp="1"/>
          </p:cNvSpPr>
          <p:nvPr>
            <p:ph sz="half" idx="2"/>
          </p:nvPr>
        </p:nvSpPr>
        <p:spPr/>
        <p:txBody>
          <a:bodyPr>
            <a:normAutofit/>
          </a:bodyPr>
          <a:lstStyle/>
          <a:p>
            <a:pPr marL="0" lvl="3">
              <a:lnSpc>
                <a:spcPct val="100000"/>
              </a:lnSpc>
            </a:pPr>
            <a:r>
              <a:rPr lang="en-US" sz="1600" b="1" dirty="0"/>
              <a:t>CEC: </a:t>
            </a:r>
            <a:r>
              <a:rPr lang="en-US" sz="1600" dirty="0"/>
              <a:t>Built-in CEC allows display control via HDMI</a:t>
            </a:r>
          </a:p>
          <a:p>
            <a:pPr marL="0" lvl="3">
              <a:lnSpc>
                <a:spcPct val="100000"/>
              </a:lnSpc>
            </a:pPr>
            <a:r>
              <a:rPr lang="en-US" sz="1600" dirty="0"/>
              <a:t>Automatic display control</a:t>
            </a:r>
          </a:p>
          <a:p>
            <a:pPr marL="0" lvl="3">
              <a:lnSpc>
                <a:spcPct val="100000"/>
              </a:lnSpc>
            </a:pPr>
            <a:r>
              <a:rPr lang="en-US" sz="1600" b="1" dirty="0"/>
              <a:t>Simplified routing:</a:t>
            </a:r>
            <a:r>
              <a:rPr lang="en-US" sz="1600" dirty="0"/>
              <a:t> Independently route video,</a:t>
            </a:r>
            <a:br>
              <a:rPr lang="en-US" sz="1600" dirty="0"/>
            </a:br>
            <a:r>
              <a:rPr lang="en-US" sz="1600" dirty="0"/>
              <a:t>   audio, and USB</a:t>
            </a:r>
          </a:p>
        </p:txBody>
      </p:sp>
      <p:pic>
        <p:nvPicPr>
          <p:cNvPr id="6" name="Picture 5" descr="A picture containing text, monitor, screen&#10;&#10;Description automatically generated">
            <a:extLst>
              <a:ext uri="{FF2B5EF4-FFF2-40B4-BE49-F238E27FC236}">
                <a16:creationId xmlns:a16="http://schemas.microsoft.com/office/drawing/2014/main" id="{63D256F4-6E61-C447-8447-90F9CD19ECEE}"/>
              </a:ext>
            </a:extLst>
          </p:cNvPr>
          <p:cNvPicPr>
            <a:picLocks noChangeAspect="1"/>
          </p:cNvPicPr>
          <p:nvPr/>
        </p:nvPicPr>
        <p:blipFill>
          <a:blip r:embed="rId3"/>
          <a:stretch>
            <a:fillRect/>
          </a:stretch>
        </p:blipFill>
        <p:spPr>
          <a:xfrm>
            <a:off x="9415152" y="3752192"/>
            <a:ext cx="2433945" cy="1595586"/>
          </a:xfrm>
          <a:prstGeom prst="rect">
            <a:avLst/>
          </a:prstGeom>
        </p:spPr>
      </p:pic>
    </p:spTree>
    <p:extLst>
      <p:ext uri="{BB962C8B-B14F-4D97-AF65-F5344CB8AC3E}">
        <p14:creationId xmlns:p14="http://schemas.microsoft.com/office/powerpoint/2010/main" val="15487858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2AB-E01E-1A41-9863-63AC1E6BB2BA}"/>
              </a:ext>
            </a:extLst>
          </p:cNvPr>
          <p:cNvSpPr>
            <a:spLocks noGrp="1"/>
          </p:cNvSpPr>
          <p:nvPr>
            <p:ph type="title"/>
          </p:nvPr>
        </p:nvSpPr>
        <p:spPr>
          <a:xfrm>
            <a:off x="342900" y="304800"/>
            <a:ext cx="4838700" cy="838199"/>
          </a:xfrm>
        </p:spPr>
        <p:txBody>
          <a:bodyPr>
            <a:normAutofit/>
          </a:bodyPr>
          <a:lstStyle/>
          <a:p>
            <a:r>
              <a:rPr lang="en-US" sz="2400" dirty="0"/>
              <a:t>Every picture perfect. Every time.</a:t>
            </a:r>
          </a:p>
        </p:txBody>
      </p:sp>
      <p:sp>
        <p:nvSpPr>
          <p:cNvPr id="3" name="Content Placeholder 2">
            <a:extLst>
              <a:ext uri="{FF2B5EF4-FFF2-40B4-BE49-F238E27FC236}">
                <a16:creationId xmlns:a16="http://schemas.microsoft.com/office/drawing/2014/main" id="{64D185A7-F3A9-8448-A7F4-2088A75C1455}"/>
              </a:ext>
            </a:extLst>
          </p:cNvPr>
          <p:cNvSpPr>
            <a:spLocks noGrp="1"/>
          </p:cNvSpPr>
          <p:nvPr>
            <p:ph idx="1"/>
          </p:nvPr>
        </p:nvSpPr>
        <p:spPr>
          <a:xfrm>
            <a:off x="342900" y="1485901"/>
            <a:ext cx="4838700" cy="4686300"/>
          </a:xfrm>
        </p:spPr>
        <p:txBody>
          <a:bodyPr>
            <a:normAutofit/>
          </a:bodyPr>
          <a:lstStyle/>
          <a:p>
            <a:pPr>
              <a:lnSpc>
                <a:spcPct val="100000"/>
              </a:lnSpc>
            </a:pPr>
            <a:r>
              <a:rPr lang="en-US" sz="1900" dirty="0"/>
              <a:t>The only AV-over-IP solution that delivers flawless video and Pixel Perfect Processing images.</a:t>
            </a:r>
          </a:p>
          <a:p>
            <a:pPr>
              <a:lnSpc>
                <a:spcPct val="100000"/>
              </a:lnSpc>
            </a:pPr>
            <a:endParaRPr lang="en-US" sz="800" dirty="0"/>
          </a:p>
          <a:p>
            <a:pPr lvl="2">
              <a:lnSpc>
                <a:spcPct val="100000"/>
              </a:lnSpc>
            </a:pPr>
            <a:r>
              <a:rPr lang="en-US" sz="1700" dirty="0"/>
              <a:t>Pixel Perfect Processing only available with DM NVX; developed in conjunction with Intel and </a:t>
            </a:r>
            <a:r>
              <a:rPr lang="en-US" sz="1700" dirty="0" err="1"/>
              <a:t>intoPIX</a:t>
            </a:r>
            <a:endParaRPr lang="en-US" sz="1700" dirty="0"/>
          </a:p>
          <a:p>
            <a:pPr lvl="2">
              <a:lnSpc>
                <a:spcPct val="100000"/>
              </a:lnSpc>
            </a:pPr>
            <a:r>
              <a:rPr lang="en-US" sz="1700" dirty="0"/>
              <a:t>Builds on the fundamentals </a:t>
            </a:r>
            <a:br>
              <a:rPr lang="en-US" sz="1700" dirty="0"/>
            </a:br>
            <a:r>
              <a:rPr lang="en-US" sz="1700" dirty="0"/>
              <a:t>and efficiencies of JPEG 2000</a:t>
            </a:r>
          </a:p>
          <a:p>
            <a:pPr lvl="2">
              <a:lnSpc>
                <a:spcPct val="100000"/>
              </a:lnSpc>
            </a:pPr>
            <a:r>
              <a:rPr lang="en-US" sz="1700" dirty="0"/>
              <a:t>Adds to DM NVX reputation for flawless video</a:t>
            </a:r>
          </a:p>
          <a:p>
            <a:pPr lvl="2">
              <a:lnSpc>
                <a:spcPct val="100000"/>
              </a:lnSpc>
            </a:pPr>
            <a:r>
              <a:rPr lang="en-US" sz="1700" dirty="0"/>
              <a:t>Delivers the same quality as the direct source</a:t>
            </a:r>
          </a:p>
          <a:p>
            <a:pPr lvl="2">
              <a:lnSpc>
                <a:spcPct val="100000"/>
              </a:lnSpc>
            </a:pPr>
            <a:r>
              <a:rPr lang="en-US" sz="1700" dirty="0"/>
              <a:t>Imperceivably perfect; see the finest detail in the densest image</a:t>
            </a:r>
          </a:p>
        </p:txBody>
      </p:sp>
      <p:pic>
        <p:nvPicPr>
          <p:cNvPr id="6" name="Content Placeholder 20">
            <a:extLst>
              <a:ext uri="{FF2B5EF4-FFF2-40B4-BE49-F238E27FC236}">
                <a16:creationId xmlns:a16="http://schemas.microsoft.com/office/drawing/2014/main" id="{2E52FF88-23B9-AD42-9F12-660ECAFE1D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4255" y="1260978"/>
            <a:ext cx="2217645" cy="2217645"/>
          </a:xfrm>
          <a:prstGeom prst="rect">
            <a:avLst/>
          </a:prstGeom>
        </p:spPr>
      </p:pic>
      <p:pic>
        <p:nvPicPr>
          <p:cNvPr id="7" name="Content Placeholder 22">
            <a:extLst>
              <a:ext uri="{FF2B5EF4-FFF2-40B4-BE49-F238E27FC236}">
                <a16:creationId xmlns:a16="http://schemas.microsoft.com/office/drawing/2014/main" id="{941D19DC-63E3-5B47-A2EC-FD3C727910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05983" y="1331474"/>
            <a:ext cx="2217645" cy="2217645"/>
          </a:xfrm>
          <a:prstGeom prst="rect">
            <a:avLst/>
          </a:prstGeom>
        </p:spPr>
      </p:pic>
      <p:sp>
        <p:nvSpPr>
          <p:cNvPr id="8" name="Content Placeholder 5">
            <a:extLst>
              <a:ext uri="{FF2B5EF4-FFF2-40B4-BE49-F238E27FC236}">
                <a16:creationId xmlns:a16="http://schemas.microsoft.com/office/drawing/2014/main" id="{C73DF62E-94AD-BA41-BEA3-1E9A425C744C}"/>
              </a:ext>
            </a:extLst>
          </p:cNvPr>
          <p:cNvSpPr txBox="1">
            <a:spLocks/>
          </p:cNvSpPr>
          <p:nvPr/>
        </p:nvSpPr>
        <p:spPr>
          <a:xfrm>
            <a:off x="5868370" y="707017"/>
            <a:ext cx="2735899" cy="475820"/>
          </a:xfrm>
          <a:prstGeom prst="rect">
            <a:avLst/>
          </a:prstGeom>
        </p:spPr>
        <p:txBody>
          <a:bodyPr vert="horz" lIns="0" tIns="0" rIns="0" bIns="0" rtlCol="0">
            <a:normAutofit fontScale="92500" lnSpcReduction="10000"/>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kern="1200" spc="-30" baseline="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kern="1200" spc="-30" baseline="0">
                <a:solidFill>
                  <a:schemeClr val="tx2"/>
                </a:solidFill>
                <a:latin typeface="+mn-lt"/>
                <a:ea typeface="+mn-ea"/>
                <a:cs typeface="+mn-cs"/>
              </a:defRPr>
            </a:lvl2pPr>
            <a:lvl3pPr marL="548640" indent="-360000" algn="l" defTabSz="914400" rtl="0" eaLnBrk="1" latinLnBrk="0" hangingPunct="1">
              <a:lnSpc>
                <a:spcPct val="100000"/>
              </a:lnSpc>
              <a:spcBef>
                <a:spcPts val="600"/>
              </a:spcBef>
              <a:spcAft>
                <a:spcPts val="1200"/>
              </a:spcAft>
              <a:buSzPct val="143000"/>
              <a:buFontTx/>
              <a:buBlip>
                <a:blip r:embed="rId3"/>
              </a:buBlip>
              <a:defRPr sz="1600" kern="1200" spc="-30" baseline="0">
                <a:solidFill>
                  <a:schemeClr val="tx2"/>
                </a:solidFill>
                <a:latin typeface="+mn-lt"/>
                <a:ea typeface="+mn-ea"/>
                <a:cs typeface="+mn-cs"/>
              </a:defRPr>
            </a:lvl3pPr>
            <a:lvl4pPr marL="777240" indent="-2160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0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solidFill>
                  <a:schemeClr val="tx1"/>
                </a:solidFill>
              </a:rPr>
              <a:t>First gen image</a:t>
            </a:r>
            <a:br>
              <a:rPr lang="en-US" b="0" dirty="0">
                <a:solidFill>
                  <a:schemeClr val="bg1">
                    <a:lumMod val="50000"/>
                  </a:schemeClr>
                </a:solidFill>
              </a:rPr>
            </a:br>
            <a:r>
              <a:rPr lang="en-US" sz="1300" b="0" dirty="0">
                <a:solidFill>
                  <a:schemeClr val="bg1">
                    <a:lumMod val="50000"/>
                  </a:schemeClr>
                </a:solidFill>
              </a:rPr>
              <a:t>JPEG2000</a:t>
            </a:r>
          </a:p>
          <a:p>
            <a:pPr lvl="0"/>
            <a:endParaRPr lang="en-US" b="0" dirty="0">
              <a:solidFill>
                <a:schemeClr val="bg1">
                  <a:lumMod val="50000"/>
                </a:schemeClr>
              </a:solidFill>
            </a:endParaRPr>
          </a:p>
        </p:txBody>
      </p:sp>
      <p:sp>
        <p:nvSpPr>
          <p:cNvPr id="9" name="Content Placeholder 5">
            <a:extLst>
              <a:ext uri="{FF2B5EF4-FFF2-40B4-BE49-F238E27FC236}">
                <a16:creationId xmlns:a16="http://schemas.microsoft.com/office/drawing/2014/main" id="{6376B169-20BC-874B-8C3C-1A815FC5236E}"/>
              </a:ext>
            </a:extLst>
          </p:cNvPr>
          <p:cNvSpPr txBox="1">
            <a:spLocks/>
          </p:cNvSpPr>
          <p:nvPr/>
        </p:nvSpPr>
        <p:spPr>
          <a:xfrm>
            <a:off x="9005983" y="707017"/>
            <a:ext cx="2735899" cy="435982"/>
          </a:xfrm>
          <a:prstGeom prst="rect">
            <a:avLst/>
          </a:prstGeom>
        </p:spPr>
        <p:txBody>
          <a:bodyPr vert="horz" lIns="0" tIns="0" rIns="0" bIns="0" rtlCol="0">
            <a:normAutofit fontScale="85000" lnSpcReduction="10000"/>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kern="1200" spc="-30" baseline="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kern="1200" spc="-30" baseline="0">
                <a:solidFill>
                  <a:schemeClr val="tx2"/>
                </a:solidFill>
                <a:latin typeface="+mn-lt"/>
                <a:ea typeface="+mn-ea"/>
                <a:cs typeface="+mn-cs"/>
              </a:defRPr>
            </a:lvl2pPr>
            <a:lvl3pPr marL="548640" indent="-360000" algn="l" defTabSz="914400" rtl="0" eaLnBrk="1" latinLnBrk="0" hangingPunct="1">
              <a:lnSpc>
                <a:spcPct val="100000"/>
              </a:lnSpc>
              <a:spcBef>
                <a:spcPts val="600"/>
              </a:spcBef>
              <a:spcAft>
                <a:spcPts val="1200"/>
              </a:spcAft>
              <a:buSzPct val="143000"/>
              <a:buFontTx/>
              <a:buBlip>
                <a:blip r:embed="rId3"/>
              </a:buBlip>
              <a:defRPr sz="1600" kern="1200" spc="-30" baseline="0">
                <a:solidFill>
                  <a:schemeClr val="tx2"/>
                </a:solidFill>
                <a:latin typeface="+mn-lt"/>
                <a:ea typeface="+mn-ea"/>
                <a:cs typeface="+mn-cs"/>
              </a:defRPr>
            </a:lvl3pPr>
            <a:lvl4pPr marL="777240" indent="-2160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spc="-30" baseline="0">
                <a:solidFill>
                  <a:schemeClr val="accent2"/>
                </a:solidFill>
                <a:latin typeface="+mn-lt"/>
                <a:ea typeface="+mn-ea"/>
                <a:cs typeface="+mn-cs"/>
              </a:defRPr>
            </a:lvl4pPr>
            <a:lvl5pPr marL="972000" indent="-180000" algn="l" defTabSz="914400" rtl="0" eaLnBrk="1" latinLnBrk="0" hangingPunct="1">
              <a:lnSpc>
                <a:spcPct val="100000"/>
              </a:lnSpc>
              <a:spcBef>
                <a:spcPts val="0"/>
              </a:spcBef>
              <a:spcAft>
                <a:spcPts val="600"/>
              </a:spcAft>
              <a:buFont typeface="Mark" panose="02000400000000000000" pitchFamily="50" charset="0"/>
              <a:buChar char="-"/>
              <a:defRPr sz="1200" kern="1200" spc="-30" baseline="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solidFill>
              </a:rPr>
              <a:t>Pixel Perfect Processing Image</a:t>
            </a:r>
            <a:br>
              <a:rPr lang="en-US" dirty="0"/>
            </a:br>
            <a:r>
              <a:rPr lang="en-US" sz="1200" b="0" dirty="0">
                <a:solidFill>
                  <a:schemeClr val="bg1">
                    <a:lumMod val="50000"/>
                  </a:schemeClr>
                </a:solidFill>
              </a:rPr>
              <a:t>Pixel Perfect Processing</a:t>
            </a:r>
          </a:p>
          <a:p>
            <a:pPr lvl="0"/>
            <a:endParaRPr lang="en-US" dirty="0"/>
          </a:p>
        </p:txBody>
      </p:sp>
      <p:pic>
        <p:nvPicPr>
          <p:cNvPr id="10" name="Picture 9">
            <a:extLst>
              <a:ext uri="{FF2B5EF4-FFF2-40B4-BE49-F238E27FC236}">
                <a16:creationId xmlns:a16="http://schemas.microsoft.com/office/drawing/2014/main" id="{1F810BAB-2AA8-3741-8957-B51F169CD9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61462" y="1061429"/>
            <a:ext cx="1691465" cy="1691465"/>
          </a:xfrm>
          <a:prstGeom prst="rect">
            <a:avLst/>
          </a:prstGeom>
        </p:spPr>
      </p:pic>
      <p:pic>
        <p:nvPicPr>
          <p:cNvPr id="11" name="Picture 10">
            <a:extLst>
              <a:ext uri="{FF2B5EF4-FFF2-40B4-BE49-F238E27FC236}">
                <a16:creationId xmlns:a16="http://schemas.microsoft.com/office/drawing/2014/main" id="{1A68359E-98A2-F448-912E-6BD8729210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0417" y="1047338"/>
            <a:ext cx="1691465" cy="1691465"/>
          </a:xfrm>
          <a:prstGeom prst="rect">
            <a:avLst/>
          </a:prstGeom>
        </p:spPr>
      </p:pic>
      <p:pic>
        <p:nvPicPr>
          <p:cNvPr id="14" name="Picture 13">
            <a:extLst>
              <a:ext uri="{FF2B5EF4-FFF2-40B4-BE49-F238E27FC236}">
                <a16:creationId xmlns:a16="http://schemas.microsoft.com/office/drawing/2014/main" id="{926F9EA0-E374-024D-BFEE-58F6A2C209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33589" y="3716732"/>
            <a:ext cx="2789234" cy="1568945"/>
          </a:xfrm>
          <a:prstGeom prst="rect">
            <a:avLst/>
          </a:prstGeom>
        </p:spPr>
      </p:pic>
      <p:pic>
        <p:nvPicPr>
          <p:cNvPr id="16" name="Picture 15">
            <a:extLst>
              <a:ext uri="{FF2B5EF4-FFF2-40B4-BE49-F238E27FC236}">
                <a16:creationId xmlns:a16="http://schemas.microsoft.com/office/drawing/2014/main" id="{F32CFD61-7FCE-6F43-96A7-F2A7F43ABE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58936" y="3727162"/>
            <a:ext cx="2629991" cy="1479369"/>
          </a:xfrm>
          <a:prstGeom prst="rect">
            <a:avLst/>
          </a:prstGeom>
        </p:spPr>
      </p:pic>
    </p:spTree>
    <p:extLst>
      <p:ext uri="{BB962C8B-B14F-4D97-AF65-F5344CB8AC3E}">
        <p14:creationId xmlns:p14="http://schemas.microsoft.com/office/powerpoint/2010/main" val="2892575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 fill="hold"/>
                                        <p:tgtEl>
                                          <p:spTgt spid="6"/>
                                        </p:tgtEl>
                                        <p:attrNameLst>
                                          <p:attrName>ppt_w</p:attrName>
                                        </p:attrNameLst>
                                      </p:cBhvr>
                                      <p:tavLst>
                                        <p:tav tm="0">
                                          <p:val>
                                            <p:fltVal val="0"/>
                                          </p:val>
                                        </p:tav>
                                        <p:tav tm="100000">
                                          <p:val>
                                            <p:strVal val="#ppt_w"/>
                                          </p:val>
                                        </p:tav>
                                      </p:tavLst>
                                    </p:anim>
                                    <p:anim calcmode="lin" valueType="num">
                                      <p:cBhvr>
                                        <p:cTn id="8" dur="3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
                                        <p:tgtEl>
                                          <p:spTgt spid="8"/>
                                        </p:tgtEl>
                                        <p:attrNameLst>
                                          <p:attrName>ppt_y</p:attrName>
                                        </p:attrNameLst>
                                      </p:cBhvr>
                                      <p:tavLst>
                                        <p:tav tm="0">
                                          <p:val>
                                            <p:strVal val="#ppt_y+#ppt_h*1.125000"/>
                                          </p:val>
                                        </p:tav>
                                        <p:tav tm="100000">
                                          <p:val>
                                            <p:strVal val="#ppt_y"/>
                                          </p:val>
                                        </p:tav>
                                      </p:tavLst>
                                    </p:anim>
                                    <p:animEffect transition="in" filter="wipe(up)">
                                      <p:cBhvr>
                                        <p:cTn id="18" dur="300"/>
                                        <p:tgtEl>
                                          <p:spTgt spid="8"/>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300"/>
                                        <p:tgtEl>
                                          <p:spTgt spid="9"/>
                                        </p:tgtEl>
                                        <p:attrNameLst>
                                          <p:attrName>ppt_y</p:attrName>
                                        </p:attrNameLst>
                                      </p:cBhvr>
                                      <p:tavLst>
                                        <p:tav tm="0">
                                          <p:val>
                                            <p:strVal val="#ppt_y+#ppt_h*1.125000"/>
                                          </p:val>
                                        </p:tav>
                                        <p:tav tm="100000">
                                          <p:val>
                                            <p:strVal val="#ppt_y"/>
                                          </p:val>
                                        </p:tav>
                                      </p:tavLst>
                                    </p:anim>
                                    <p:animEffect transition="in" filter="wipe(up)">
                                      <p:cBhvr>
                                        <p:cTn id="22" dur="300"/>
                                        <p:tgtEl>
                                          <p:spTgt spid="9"/>
                                        </p:tgtEl>
                                      </p:cBhvr>
                                    </p:animEffect>
                                  </p:childTnLst>
                                </p:cTn>
                              </p:par>
                            </p:childTnLst>
                          </p:cTn>
                        </p:par>
                        <p:par>
                          <p:cTn id="23" fill="hold">
                            <p:stCondLst>
                              <p:cond delay="900"/>
                            </p:stCondLst>
                            <p:childTnLst>
                              <p:par>
                                <p:cTn id="24" presetID="31" presetClass="entr" presetSubtype="0" fill="hold" nodeType="afterEffect">
                                  <p:stCondLst>
                                    <p:cond delay="2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300" fill="hold"/>
                                        <p:tgtEl>
                                          <p:spTgt spid="10"/>
                                        </p:tgtEl>
                                        <p:attrNameLst>
                                          <p:attrName>ppt_w</p:attrName>
                                        </p:attrNameLst>
                                      </p:cBhvr>
                                      <p:tavLst>
                                        <p:tav tm="0">
                                          <p:val>
                                            <p:fltVal val="0"/>
                                          </p:val>
                                        </p:tav>
                                        <p:tav tm="100000">
                                          <p:val>
                                            <p:strVal val="#ppt_w"/>
                                          </p:val>
                                        </p:tav>
                                      </p:tavLst>
                                    </p:anim>
                                    <p:anim calcmode="lin" valueType="num">
                                      <p:cBhvr>
                                        <p:cTn id="27" dur="300" fill="hold"/>
                                        <p:tgtEl>
                                          <p:spTgt spid="10"/>
                                        </p:tgtEl>
                                        <p:attrNameLst>
                                          <p:attrName>ppt_h</p:attrName>
                                        </p:attrNameLst>
                                      </p:cBhvr>
                                      <p:tavLst>
                                        <p:tav tm="0">
                                          <p:val>
                                            <p:fltVal val="0"/>
                                          </p:val>
                                        </p:tav>
                                        <p:tav tm="100000">
                                          <p:val>
                                            <p:strVal val="#ppt_h"/>
                                          </p:val>
                                        </p:tav>
                                      </p:tavLst>
                                    </p:anim>
                                    <p:anim calcmode="lin" valueType="num">
                                      <p:cBhvr>
                                        <p:cTn id="28" dur="300" fill="hold"/>
                                        <p:tgtEl>
                                          <p:spTgt spid="10"/>
                                        </p:tgtEl>
                                        <p:attrNameLst>
                                          <p:attrName>style.rotation</p:attrName>
                                        </p:attrNameLst>
                                      </p:cBhvr>
                                      <p:tavLst>
                                        <p:tav tm="0">
                                          <p:val>
                                            <p:fltVal val="90"/>
                                          </p:val>
                                        </p:tav>
                                        <p:tav tm="100000">
                                          <p:val>
                                            <p:fltVal val="0"/>
                                          </p:val>
                                        </p:tav>
                                      </p:tavLst>
                                    </p:anim>
                                    <p:animEffect transition="in" filter="fade">
                                      <p:cBhvr>
                                        <p:cTn id="29" dur="300"/>
                                        <p:tgtEl>
                                          <p:spTgt spid="10"/>
                                        </p:tgtEl>
                                      </p:cBhvr>
                                    </p:animEffect>
                                  </p:childTnLst>
                                </p:cTn>
                              </p:par>
                              <p:par>
                                <p:cTn id="30" presetID="31" presetClass="entr" presetSubtype="0" fill="hold" nodeType="withEffect">
                                  <p:stCondLst>
                                    <p:cond delay="20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300" fill="hold"/>
                                        <p:tgtEl>
                                          <p:spTgt spid="11"/>
                                        </p:tgtEl>
                                        <p:attrNameLst>
                                          <p:attrName>ppt_w</p:attrName>
                                        </p:attrNameLst>
                                      </p:cBhvr>
                                      <p:tavLst>
                                        <p:tav tm="0">
                                          <p:val>
                                            <p:fltVal val="0"/>
                                          </p:val>
                                        </p:tav>
                                        <p:tav tm="100000">
                                          <p:val>
                                            <p:strVal val="#ppt_w"/>
                                          </p:val>
                                        </p:tav>
                                      </p:tavLst>
                                    </p:anim>
                                    <p:anim calcmode="lin" valueType="num">
                                      <p:cBhvr>
                                        <p:cTn id="33" dur="300" fill="hold"/>
                                        <p:tgtEl>
                                          <p:spTgt spid="11"/>
                                        </p:tgtEl>
                                        <p:attrNameLst>
                                          <p:attrName>ppt_h</p:attrName>
                                        </p:attrNameLst>
                                      </p:cBhvr>
                                      <p:tavLst>
                                        <p:tav tm="0">
                                          <p:val>
                                            <p:fltVal val="0"/>
                                          </p:val>
                                        </p:tav>
                                        <p:tav tm="100000">
                                          <p:val>
                                            <p:strVal val="#ppt_h"/>
                                          </p:val>
                                        </p:tav>
                                      </p:tavLst>
                                    </p:anim>
                                    <p:anim calcmode="lin" valueType="num">
                                      <p:cBhvr>
                                        <p:cTn id="34" dur="300" fill="hold"/>
                                        <p:tgtEl>
                                          <p:spTgt spid="11"/>
                                        </p:tgtEl>
                                        <p:attrNameLst>
                                          <p:attrName>style.rotation</p:attrName>
                                        </p:attrNameLst>
                                      </p:cBhvr>
                                      <p:tavLst>
                                        <p:tav tm="0">
                                          <p:val>
                                            <p:fltVal val="90"/>
                                          </p:val>
                                        </p:tav>
                                        <p:tav tm="100000">
                                          <p:val>
                                            <p:fltVal val="0"/>
                                          </p:val>
                                        </p:tav>
                                      </p:tavLst>
                                    </p:anim>
                                    <p:animEffect transition="in" filter="fade">
                                      <p:cBhvr>
                                        <p:cTn id="35" dur="300"/>
                                        <p:tgtEl>
                                          <p:spTgt spid="11"/>
                                        </p:tgtEl>
                                      </p:cBhvr>
                                    </p:animEffect>
                                  </p:childTnLst>
                                </p:cTn>
                              </p:par>
                            </p:childTnLst>
                          </p:cTn>
                        </p:par>
                        <p:par>
                          <p:cTn id="36" fill="hold">
                            <p:stCondLst>
                              <p:cond delay="3200"/>
                            </p:stCondLst>
                            <p:childTnLst>
                              <p:par>
                                <p:cTn id="37" presetID="31" presetClass="entr" presetSubtype="0" fill="hold" nodeType="afterEffect">
                                  <p:stCondLst>
                                    <p:cond delay="2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300" fill="hold"/>
                                        <p:tgtEl>
                                          <p:spTgt spid="14"/>
                                        </p:tgtEl>
                                        <p:attrNameLst>
                                          <p:attrName>ppt_w</p:attrName>
                                        </p:attrNameLst>
                                      </p:cBhvr>
                                      <p:tavLst>
                                        <p:tav tm="0">
                                          <p:val>
                                            <p:fltVal val="0"/>
                                          </p:val>
                                        </p:tav>
                                        <p:tav tm="100000">
                                          <p:val>
                                            <p:strVal val="#ppt_w"/>
                                          </p:val>
                                        </p:tav>
                                      </p:tavLst>
                                    </p:anim>
                                    <p:anim calcmode="lin" valueType="num">
                                      <p:cBhvr>
                                        <p:cTn id="40" dur="300" fill="hold"/>
                                        <p:tgtEl>
                                          <p:spTgt spid="14"/>
                                        </p:tgtEl>
                                        <p:attrNameLst>
                                          <p:attrName>ppt_h</p:attrName>
                                        </p:attrNameLst>
                                      </p:cBhvr>
                                      <p:tavLst>
                                        <p:tav tm="0">
                                          <p:val>
                                            <p:fltVal val="0"/>
                                          </p:val>
                                        </p:tav>
                                        <p:tav tm="100000">
                                          <p:val>
                                            <p:strVal val="#ppt_h"/>
                                          </p:val>
                                        </p:tav>
                                      </p:tavLst>
                                    </p:anim>
                                    <p:anim calcmode="lin" valueType="num">
                                      <p:cBhvr>
                                        <p:cTn id="41" dur="300" fill="hold"/>
                                        <p:tgtEl>
                                          <p:spTgt spid="14"/>
                                        </p:tgtEl>
                                        <p:attrNameLst>
                                          <p:attrName>style.rotation</p:attrName>
                                        </p:attrNameLst>
                                      </p:cBhvr>
                                      <p:tavLst>
                                        <p:tav tm="0">
                                          <p:val>
                                            <p:fltVal val="90"/>
                                          </p:val>
                                        </p:tav>
                                        <p:tav tm="100000">
                                          <p:val>
                                            <p:fltVal val="0"/>
                                          </p:val>
                                        </p:tav>
                                      </p:tavLst>
                                    </p:anim>
                                    <p:animEffect transition="in" filter="fade">
                                      <p:cBhvr>
                                        <p:cTn id="42" dur="300"/>
                                        <p:tgtEl>
                                          <p:spTgt spid="14"/>
                                        </p:tgtEl>
                                      </p:cBhvr>
                                    </p:animEffect>
                                  </p:childTnLst>
                                </p:cTn>
                              </p:par>
                              <p:par>
                                <p:cTn id="43" presetID="31" presetClass="entr" presetSubtype="0" fill="hold" nodeType="withEffect">
                                  <p:stCondLst>
                                    <p:cond delay="20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300" fill="hold"/>
                                        <p:tgtEl>
                                          <p:spTgt spid="16"/>
                                        </p:tgtEl>
                                        <p:attrNameLst>
                                          <p:attrName>ppt_w</p:attrName>
                                        </p:attrNameLst>
                                      </p:cBhvr>
                                      <p:tavLst>
                                        <p:tav tm="0">
                                          <p:val>
                                            <p:fltVal val="0"/>
                                          </p:val>
                                        </p:tav>
                                        <p:tav tm="100000">
                                          <p:val>
                                            <p:strVal val="#ppt_w"/>
                                          </p:val>
                                        </p:tav>
                                      </p:tavLst>
                                    </p:anim>
                                    <p:anim calcmode="lin" valueType="num">
                                      <p:cBhvr>
                                        <p:cTn id="46" dur="300" fill="hold"/>
                                        <p:tgtEl>
                                          <p:spTgt spid="16"/>
                                        </p:tgtEl>
                                        <p:attrNameLst>
                                          <p:attrName>ppt_h</p:attrName>
                                        </p:attrNameLst>
                                      </p:cBhvr>
                                      <p:tavLst>
                                        <p:tav tm="0">
                                          <p:val>
                                            <p:fltVal val="0"/>
                                          </p:val>
                                        </p:tav>
                                        <p:tav tm="100000">
                                          <p:val>
                                            <p:strVal val="#ppt_h"/>
                                          </p:val>
                                        </p:tav>
                                      </p:tavLst>
                                    </p:anim>
                                    <p:anim calcmode="lin" valueType="num">
                                      <p:cBhvr>
                                        <p:cTn id="47" dur="300" fill="hold"/>
                                        <p:tgtEl>
                                          <p:spTgt spid="16"/>
                                        </p:tgtEl>
                                        <p:attrNameLst>
                                          <p:attrName>style.rotation</p:attrName>
                                        </p:attrNameLst>
                                      </p:cBhvr>
                                      <p:tavLst>
                                        <p:tav tm="0">
                                          <p:val>
                                            <p:fltVal val="90"/>
                                          </p:val>
                                        </p:tav>
                                        <p:tav tm="100000">
                                          <p:val>
                                            <p:fltVal val="0"/>
                                          </p:val>
                                        </p:tav>
                                      </p:tavLst>
                                    </p:anim>
                                    <p:animEffect transition="in" filter="fade">
                                      <p:cBhvr>
                                        <p:cTn id="48"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TotalTime>
  <Words>1619</Words>
  <Application>Microsoft Macintosh PowerPoint</Application>
  <PresentationFormat>Widescreen</PresentationFormat>
  <Paragraphs>204</Paragraphs>
  <Slides>26</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Arial Narrow</vt:lpstr>
      <vt:lpstr>Calibri</vt:lpstr>
      <vt:lpstr>Wingdings</vt:lpstr>
      <vt:lpstr>Office Theme</vt:lpstr>
      <vt:lpstr>Custom Design</vt:lpstr>
      <vt:lpstr>PowerPoint Presentation</vt:lpstr>
      <vt:lpstr>Content drives everything we do – at work, at school, and at play. Distributing it is what DM NVX® AV-over-IP technology does for every type of organization – flawlessly and securely.</vt:lpstr>
      <vt:lpstr>DM NVX  AV-over-IP technology</vt:lpstr>
      <vt:lpstr>DM NVX</vt:lpstr>
      <vt:lpstr>Every format. Every type of content.</vt:lpstr>
      <vt:lpstr>Every format. Every type of content.</vt:lpstr>
      <vt:lpstr>Every format. Every type of content.</vt:lpstr>
      <vt:lpstr>Every format. Every type of content.</vt:lpstr>
      <vt:lpstr>Every picture perfect. Every time.</vt:lpstr>
      <vt:lpstr>What latency?</vt:lpstr>
      <vt:lpstr>Your network. Your protocols. Your standards.</vt:lpstr>
      <vt:lpstr>Every network</vt:lpstr>
      <vt:lpstr>The standards you use. The interoperability you want.</vt:lpstr>
      <vt:lpstr>The standards you use. The interoperability you want.</vt:lpstr>
      <vt:lpstr>The standards you use.  The interoperability you want.</vt:lpstr>
      <vt:lpstr>Every network secured</vt:lpstr>
      <vt:lpstr>Every network secured</vt:lpstr>
      <vt:lpstr>Every option. Every need met. Every expectation exceeded.</vt:lpstr>
      <vt:lpstr>Every option. Every need met. Every expectation exceeded.</vt:lpstr>
      <vt:lpstr>A single, simple management system</vt:lpstr>
      <vt:lpstr>Take management one step further</vt:lpstr>
      <vt:lpstr>Every application</vt:lpstr>
      <vt:lpstr>Every product tested</vt:lpstr>
      <vt:lpstr>Simple. Scalable. Flexible. Affordable. Secure.</vt:lpstr>
      <vt:lpstr>Simple. Scalable. Flexible. Affordable. Secure.</vt:lpstr>
      <vt:lpstr>Learn more at crestron.com/NVX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Sutherland</cp:lastModifiedBy>
  <cp:revision>97</cp:revision>
  <dcterms:created xsi:type="dcterms:W3CDTF">2019-02-13T18:43:35Z</dcterms:created>
  <dcterms:modified xsi:type="dcterms:W3CDTF">2020-11-30T20:09:56Z</dcterms:modified>
</cp:coreProperties>
</file>